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55"/>
  </p:notesMasterIdLst>
  <p:handoutMasterIdLst>
    <p:handoutMasterId r:id="rId56"/>
  </p:handoutMasterIdLst>
  <p:sldIdLst>
    <p:sldId id="256" r:id="rId2"/>
    <p:sldId id="492" r:id="rId3"/>
    <p:sldId id="493" r:id="rId4"/>
    <p:sldId id="257" r:id="rId5"/>
    <p:sldId id="258" r:id="rId6"/>
    <p:sldId id="259" r:id="rId7"/>
    <p:sldId id="304" r:id="rId8"/>
    <p:sldId id="439" r:id="rId9"/>
    <p:sldId id="494" r:id="rId10"/>
    <p:sldId id="261" r:id="rId11"/>
    <p:sldId id="262" r:id="rId12"/>
    <p:sldId id="433" r:id="rId13"/>
    <p:sldId id="263" r:id="rId14"/>
    <p:sldId id="264" r:id="rId15"/>
    <p:sldId id="445" r:id="rId16"/>
    <p:sldId id="265" r:id="rId17"/>
    <p:sldId id="448" r:id="rId18"/>
    <p:sldId id="266" r:id="rId19"/>
    <p:sldId id="449" r:id="rId20"/>
    <p:sldId id="267" r:id="rId21"/>
    <p:sldId id="270" r:id="rId22"/>
    <p:sldId id="454" r:id="rId23"/>
    <p:sldId id="271" r:id="rId24"/>
    <p:sldId id="456" r:id="rId25"/>
    <p:sldId id="272" r:id="rId26"/>
    <p:sldId id="457" r:id="rId27"/>
    <p:sldId id="273" r:id="rId28"/>
    <p:sldId id="490" r:id="rId29"/>
    <p:sldId id="274" r:id="rId30"/>
    <p:sldId id="462" r:id="rId31"/>
    <p:sldId id="275" r:id="rId32"/>
    <p:sldId id="277" r:id="rId33"/>
    <p:sldId id="466" r:id="rId34"/>
    <p:sldId id="278" r:id="rId35"/>
    <p:sldId id="279" r:id="rId36"/>
    <p:sldId id="280" r:id="rId37"/>
    <p:sldId id="281" r:id="rId38"/>
    <p:sldId id="282" r:id="rId39"/>
    <p:sldId id="471" r:id="rId40"/>
    <p:sldId id="283" r:id="rId41"/>
    <p:sldId id="284" r:id="rId42"/>
    <p:sldId id="285" r:id="rId43"/>
    <p:sldId id="475" r:id="rId44"/>
    <p:sldId id="495" r:id="rId45"/>
    <p:sldId id="497" r:id="rId46"/>
    <p:sldId id="498" r:id="rId47"/>
    <p:sldId id="501" r:id="rId48"/>
    <p:sldId id="502" r:id="rId49"/>
    <p:sldId id="503" r:id="rId50"/>
    <p:sldId id="504" r:id="rId51"/>
    <p:sldId id="505" r:id="rId52"/>
    <p:sldId id="506" r:id="rId53"/>
    <p:sldId id="507" r:id="rId54"/>
  </p:sldIdLst>
  <p:sldSz cx="9144000" cy="6858000" type="screen4x3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30" autoAdjust="0"/>
    <p:restoredTop sz="94660"/>
  </p:normalViewPr>
  <p:slideViewPr>
    <p:cSldViewPr>
      <p:cViewPr varScale="1">
        <p:scale>
          <a:sx n="60" d="100"/>
          <a:sy n="60" d="100"/>
        </p:scale>
        <p:origin x="1276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9AA47B01-ADBF-47BF-9D64-18AE39A580FB}" type="datetimeFigureOut">
              <a:rPr lang="en-US"/>
              <a:pPr>
                <a:defRPr/>
              </a:pPr>
              <a:t>9/24/2016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F2619C04-E6EF-4C1D-A582-07D14C069D6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115B6B88-8B1F-46B0-8509-3B2AE99C0890}" type="datetimeFigureOut">
              <a:rPr lang="en-US"/>
              <a:pPr>
                <a:defRPr/>
              </a:pPr>
              <a:t>9/24/2016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9DAD48A9-01EE-4C12-8CDE-E4C2B38D9F6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331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ECFC2D4C-197C-4FDB-BDC9-4503E8572DD4}" type="slidenum">
              <a:rPr lang="en-US" altLang="en-US" smtClean="0">
                <a:latin typeface="Calibri" panose="020F0502020204030204" pitchFamily="34" charset="0"/>
              </a:rPr>
              <a:pPr/>
              <a:t>1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584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44964E4-00A2-49A1-9253-2815BCF3B292}" type="slidenum">
              <a:rPr lang="en-US" altLang="en-US" smtClean="0">
                <a:latin typeface="Calibri" panose="020F0502020204030204" pitchFamily="34" charset="0"/>
              </a:rPr>
              <a:pPr/>
              <a:t>14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378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58B33684-46F2-449A-B679-36C35863636B}" type="slidenum">
              <a:rPr lang="en-US" altLang="en-US" smtClean="0">
                <a:latin typeface="Calibri" panose="020F0502020204030204" pitchFamily="34" charset="0"/>
              </a:rPr>
              <a:pPr/>
              <a:t>15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994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B02285A-9EE9-445D-B26A-AD00822E7D74}" type="slidenum">
              <a:rPr lang="en-US" altLang="en-US" smtClean="0">
                <a:latin typeface="Calibri" panose="020F0502020204030204" pitchFamily="34" charset="0"/>
              </a:rPr>
              <a:pPr/>
              <a:t>16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30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8C6BDBF3-B04C-4DB5-83AF-F5F195E0C2C1}" type="slidenum">
              <a:rPr lang="en-US" altLang="en-US" smtClean="0">
                <a:latin typeface="Calibri" panose="020F0502020204030204" pitchFamily="34" charset="0"/>
              </a:rPr>
              <a:pPr/>
              <a:t>18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1594A068-B872-4E19-B3C4-80A3A2616EC0}" type="slidenum">
              <a:rPr lang="en-US" altLang="en-US" smtClean="0">
                <a:latin typeface="Calibri" panose="020F0502020204030204" pitchFamily="34" charset="0"/>
              </a:rPr>
              <a:pPr/>
              <a:t>20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BAA24142-4239-4E17-80F4-9719FA095688}" type="slidenum">
              <a:rPr lang="en-US" altLang="en-US" smtClean="0">
                <a:latin typeface="Calibri" panose="020F0502020204030204" pitchFamily="34" charset="0"/>
              </a:rPr>
              <a:pPr/>
              <a:t>21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08B4233-83AD-4C86-8797-BAA8AE10AE4E}" type="slidenum">
              <a:rPr lang="en-US" altLang="en-US" smtClean="0">
                <a:latin typeface="Calibri" panose="020F0502020204030204" pitchFamily="34" charset="0"/>
              </a:rPr>
              <a:pPr/>
              <a:t>23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42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5427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2E918505-3A91-4719-BB14-2873C4825027}" type="slidenum">
              <a:rPr lang="en-US" altLang="en-US" smtClean="0">
                <a:latin typeface="Calibri" panose="020F0502020204030204" pitchFamily="34" charset="0"/>
              </a:rPr>
              <a:pPr/>
              <a:t>25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73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573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1BA10565-B7F3-426C-AE49-174701129125}" type="slidenum">
              <a:rPr lang="en-US" altLang="en-US" smtClean="0">
                <a:latin typeface="Calibri" panose="020F0502020204030204" pitchFamily="34" charset="0"/>
              </a:rPr>
              <a:pPr/>
              <a:t>27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04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36E76141-F83D-470A-8679-4EB0B9AB5FA1}" type="slidenum">
              <a:rPr lang="en-US" altLang="en-US" smtClean="0">
                <a:latin typeface="Calibri" panose="020F0502020204030204" pitchFamily="34" charset="0"/>
              </a:rPr>
              <a:pPr/>
              <a:t>29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74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82A1B77-B38A-4830-B79B-528B7AD29275}" type="slidenum">
              <a:rPr lang="en-US" altLang="en-US" smtClean="0">
                <a:latin typeface="Calibri" panose="020F0502020204030204" pitchFamily="34" charset="0"/>
              </a:rPr>
              <a:pPr/>
              <a:t>4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34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08BF9957-E4CC-4990-AC3F-9BA3528DC6DD}" type="slidenum">
              <a:rPr lang="en-US" altLang="en-US" smtClean="0">
                <a:latin typeface="Calibri" panose="020F0502020204030204" pitchFamily="34" charset="0"/>
              </a:rPr>
              <a:pPr/>
              <a:t>31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55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554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2900EF4-EA7C-4864-9C94-E0862F4AA322}" type="slidenum">
              <a:rPr lang="en-US" altLang="en-US" smtClean="0">
                <a:latin typeface="Calibri" panose="020F0502020204030204" pitchFamily="34" charset="0"/>
              </a:rPr>
              <a:pPr/>
              <a:t>32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86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68E03C3C-59B0-4711-9078-EB74A280BB8E}" type="slidenum">
              <a:rPr lang="en-US" altLang="en-US" smtClean="0">
                <a:latin typeface="Calibri" panose="020F0502020204030204" pitchFamily="34" charset="0"/>
              </a:rPr>
              <a:pPr/>
              <a:t>34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7066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58636D62-C6E0-4642-9460-3C7BEFEE4FF1}" type="slidenum">
              <a:rPr lang="en-US" altLang="en-US" smtClean="0">
                <a:latin typeface="Calibri" panose="020F0502020204030204" pitchFamily="34" charset="0"/>
              </a:rPr>
              <a:pPr/>
              <a:t>35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27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7270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59651238-A106-46C4-B8D4-D1441B5BC4EF}" type="slidenum">
              <a:rPr lang="en-US" altLang="en-US" smtClean="0">
                <a:latin typeface="Calibri" panose="020F0502020204030204" pitchFamily="34" charset="0"/>
              </a:rPr>
              <a:pPr/>
              <a:t>36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47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7475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757B0E6B-0F08-4F5A-ACE6-B719A26091A8}" type="slidenum">
              <a:rPr lang="en-US" altLang="en-US" smtClean="0">
                <a:latin typeface="Calibri" panose="020F0502020204030204" pitchFamily="34" charset="0"/>
              </a:rPr>
              <a:pPr/>
              <a:t>37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68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7680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39931EE0-14BE-488A-B443-6CD1E2EE82CC}" type="slidenum">
              <a:rPr lang="en-US" altLang="en-US" smtClean="0">
                <a:latin typeface="Calibri" panose="020F0502020204030204" pitchFamily="34" charset="0"/>
              </a:rPr>
              <a:pPr/>
              <a:t>38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98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7987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14F7F634-C28B-4D47-96B9-C56210BBEF05}" type="slidenum">
              <a:rPr lang="en-US" altLang="en-US" smtClean="0">
                <a:latin typeface="Calibri" panose="020F0502020204030204" pitchFamily="34" charset="0"/>
              </a:rPr>
              <a:pPr/>
              <a:t>40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C171AD6B-6EC9-40E0-BFD7-B6C2E61F42FF}" type="slidenum">
              <a:rPr lang="en-US" altLang="en-US" smtClean="0">
                <a:latin typeface="Calibri" panose="020F0502020204030204" pitchFamily="34" charset="0"/>
              </a:rPr>
              <a:pPr/>
              <a:t>41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39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39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9E56F4F1-B744-4EA4-AFD9-3D49D77D1755}" type="slidenum">
              <a:rPr lang="en-US" altLang="en-US" smtClean="0">
                <a:latin typeface="Calibri" panose="020F0502020204030204" pitchFamily="34" charset="0"/>
              </a:rPr>
              <a:pPr/>
              <a:t>42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946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D3B29B4C-7D64-4E68-89E6-84A0FA504927}" type="slidenum">
              <a:rPr lang="en-US" altLang="en-US" smtClean="0">
                <a:latin typeface="Calibri" panose="020F0502020204030204" pitchFamily="34" charset="0"/>
              </a:rPr>
              <a:pPr/>
              <a:t>5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70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704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6077F087-802E-4866-941C-8CCAEE4C3960}" type="slidenum">
              <a:rPr lang="en-US" altLang="en-US" smtClean="0">
                <a:latin typeface="Calibri" panose="020F0502020204030204" pitchFamily="34" charset="0"/>
              </a:rPr>
              <a:pPr/>
              <a:t>44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90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90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58D9CE0F-5707-40E8-BB93-A12FE723133C}" type="slidenum">
              <a:rPr lang="en-US" altLang="en-US" smtClean="0">
                <a:latin typeface="Calibri" panose="020F0502020204030204" pitchFamily="34" charset="0"/>
              </a:rPr>
              <a:pPr/>
              <a:t>45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52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523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DE7C9739-2DE5-49FE-A795-21DF56ECBCCB}" type="slidenum">
              <a:rPr lang="en-US" altLang="en-US" smtClean="0">
                <a:latin typeface="Calibri" panose="020F0502020204030204" pitchFamily="34" charset="0"/>
              </a:rPr>
              <a:pPr/>
              <a:t>50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93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9933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0D493527-C4C2-46C6-9702-B24E7FA8E2E0}" type="slidenum">
              <a:rPr lang="en-US" altLang="en-US" smtClean="0">
                <a:latin typeface="Calibri" panose="020F0502020204030204" pitchFamily="34" charset="0"/>
              </a:rPr>
              <a:pPr/>
              <a:t>53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150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DF09613-5A11-4A4C-9A6E-C2931E51EFB9}" type="slidenum">
              <a:rPr lang="en-US" altLang="en-US" smtClean="0">
                <a:latin typeface="Calibri" panose="020F0502020204030204" pitchFamily="34" charset="0"/>
              </a:rPr>
              <a:pPr/>
              <a:t>6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355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CE750AA6-A447-468E-9125-133089E6BB86}" type="slidenum">
              <a:rPr lang="en-US" altLang="en-US" smtClean="0">
                <a:latin typeface="Calibri" panose="020F0502020204030204" pitchFamily="34" charset="0"/>
              </a:rPr>
              <a:pPr/>
              <a:t>7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765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0DD46555-16A9-4097-BB7C-BB84E486C3D2}" type="slidenum">
              <a:rPr lang="en-US" altLang="en-US" smtClean="0">
                <a:latin typeface="Calibri" panose="020F0502020204030204" pitchFamily="34" charset="0"/>
              </a:rPr>
              <a:pPr/>
              <a:t>10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97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809A0F91-733B-43F1-82DB-B33F8DCB9308}" type="slidenum">
              <a:rPr lang="en-US" altLang="en-US" smtClean="0">
                <a:latin typeface="Calibri" panose="020F0502020204030204" pitchFamily="34" charset="0"/>
              </a:rPr>
              <a:pPr/>
              <a:t>11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DA437CD2-996C-4608-A7CC-F597490C2179}" type="slidenum">
              <a:rPr lang="en-US" altLang="en-US" smtClean="0">
                <a:latin typeface="Calibri" panose="020F0502020204030204" pitchFamily="34" charset="0"/>
              </a:rPr>
              <a:pPr/>
              <a:t>12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80B05671-3B2A-4BFC-B96C-48A3C3F2F243}" type="slidenum">
              <a:rPr lang="en-US" altLang="en-US" smtClean="0">
                <a:latin typeface="Calibri" panose="020F0502020204030204" pitchFamily="34" charset="0"/>
              </a:rPr>
              <a:pPr/>
              <a:t>13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/>
          <p:cNvSpPr/>
          <p:nvPr/>
        </p:nvSpPr>
        <p:spPr>
          <a:xfrm>
            <a:off x="0" y="4664075"/>
            <a:ext cx="9150350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grpSp>
        <p:nvGrpSpPr>
          <p:cNvPr id="5" name="Group 18"/>
          <p:cNvGrpSpPr>
            <a:grpSpLocks/>
          </p:cNvGrpSpPr>
          <p:nvPr/>
        </p:nvGrpSpPr>
        <p:grpSpPr bwMode="auto">
          <a:xfrm>
            <a:off x="-3175" y="4953000"/>
            <a:ext cx="9147175" cy="1911350"/>
            <a:chOff x="-3765" y="4832896"/>
            <a:chExt cx="9147765" cy="2032192"/>
          </a:xfrm>
        </p:grpSpPr>
        <p:sp>
          <p:nvSpPr>
            <p:cNvPr id="6" name="Freeform 19"/>
            <p:cNvSpPr>
              <a:spLocks/>
            </p:cNvSpPr>
            <p:nvPr/>
          </p:nvSpPr>
          <p:spPr bwMode="auto">
            <a:xfrm>
              <a:off x="1687032" y="4832896"/>
              <a:ext cx="7456968" cy="51817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7" name="Freeform 20"/>
            <p:cNvSpPr>
              <a:spLocks/>
            </p:cNvSpPr>
            <p:nvPr/>
          </p:nvSpPr>
          <p:spPr bwMode="auto">
            <a:xfrm>
              <a:off x="35926" y="5135025"/>
              <a:ext cx="9108074" cy="838869"/>
            </a:xfrm>
            <a:custGeom>
              <a:avLst/>
              <a:gdLst>
                <a:gd name="T0" fmla="*/ 0 w 5760"/>
                <a:gd name="T1" fmla="*/ 0 h 528"/>
                <a:gd name="T2" fmla="*/ 2147483646 w 5760"/>
                <a:gd name="T3" fmla="*/ 0 h 528"/>
                <a:gd name="T4" fmla="*/ 2147483646 w 5760"/>
                <a:gd name="T5" fmla="*/ 2147483646 h 528"/>
                <a:gd name="T6" fmla="*/ 2147483646 w 5760"/>
                <a:gd name="T7" fmla="*/ 0 h 52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760"/>
                <a:gd name="T13" fmla="*/ 0 h 528"/>
                <a:gd name="T14" fmla="*/ 5760 w 5760"/>
                <a:gd name="T15" fmla="*/ 528 h 52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22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Action Button: Forward or Next 24">
            <a:hlinkClick r:id="" action="ppaction://hlinkshowjump?jump=nextslide" highlightClick="1"/>
          </p:cNvPr>
          <p:cNvSpPr/>
          <p:nvPr/>
        </p:nvSpPr>
        <p:spPr>
          <a:xfrm>
            <a:off x="8686800" y="152400"/>
            <a:ext cx="304800" cy="304800"/>
          </a:xfrm>
          <a:prstGeom prst="actionButtonForwardNex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anchor="b"/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2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>
              <a:defRPr/>
            </a:pPr>
            <a:fld id="{280F945F-634F-4809-B4B1-13D73BA8A79D}" type="datetime1">
              <a:rPr lang="en-US"/>
              <a:pPr>
                <a:defRPr/>
              </a:pPr>
              <a:t>9/24/2016</a:t>
            </a:fld>
            <a:endParaRPr lang="en-US"/>
          </a:p>
        </p:txBody>
      </p:sp>
      <p:sp>
        <p:nvSpPr>
          <p:cNvPr id="13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E47685B9-108A-4EA0-A831-0897AFBE1E0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4" name="Footer Placeholder 18"/>
          <p:cNvSpPr>
            <a:spLocks noGrp="1"/>
          </p:cNvSpPr>
          <p:nvPr>
            <p:ph type="ftr" sz="quarter" idx="12"/>
          </p:nvPr>
        </p:nvSpPr>
        <p:spPr>
          <a:xfrm>
            <a:off x="2743200" y="6408738"/>
            <a:ext cx="3987800" cy="365125"/>
          </a:xfrm>
        </p:spPr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933115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D0DA17-4CDE-4586-BB52-4114B1859AF7}" type="datetime1">
              <a:rPr lang="en-US"/>
              <a:pPr>
                <a:defRPr/>
              </a:pPr>
              <a:t>9/24/2016</a:t>
            </a:fld>
            <a:endParaRPr lang="en-US"/>
          </a:p>
        </p:txBody>
      </p:sp>
      <p:sp>
        <p:nvSpPr>
          <p:cNvPr id="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A3CEBA-EC09-46E0-A758-A5F4A446F95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90019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41649E-5901-46AC-B8F5-FAD237ED4ACB}" type="datetime1">
              <a:rPr lang="en-US"/>
              <a:pPr>
                <a:defRPr/>
              </a:pPr>
              <a:t>9/24/2016</a:t>
            </a:fld>
            <a:endParaRPr lang="en-US"/>
          </a:p>
        </p:txBody>
      </p:sp>
      <p:sp>
        <p:nvSpPr>
          <p:cNvPr id="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361131-103A-4EB8-9088-418CF96BB1E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333658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>
            <a:lvl2pPr>
              <a:buFont typeface="Wingdings" pitchFamily="2" charset="2"/>
              <a:buChar char="§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119F52-6944-4128-8019-573D1FBC605E}" type="datetime1">
              <a:rPr lang="en-US"/>
              <a:pPr>
                <a:defRPr/>
              </a:pPr>
              <a:t>9/24/2016</a:t>
            </a:fld>
            <a:endParaRPr lang="en-US"/>
          </a:p>
        </p:txBody>
      </p:sp>
      <p:sp>
        <p:nvSpPr>
          <p:cNvPr id="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8BBDEA-7547-4AFD-BF36-492884D4BFB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74529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ction Button: Back or Previous 16">
            <a:hlinkClick r:id="" action="ppaction://hlinkshowjump?jump=previousslide" highlightClick="1"/>
          </p:cNvPr>
          <p:cNvSpPr/>
          <p:nvPr/>
        </p:nvSpPr>
        <p:spPr>
          <a:xfrm>
            <a:off x="8305800" y="152400"/>
            <a:ext cx="304800" cy="304800"/>
          </a:xfrm>
          <a:prstGeom prst="actionButtonBackPreviou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Action Button: Forward or Next 18">
            <a:hlinkClick r:id="" action="ppaction://hlinkshowjump?jump=nextslide" highlightClick="1"/>
          </p:cNvPr>
          <p:cNvSpPr/>
          <p:nvPr/>
        </p:nvSpPr>
        <p:spPr>
          <a:xfrm>
            <a:off x="8686800" y="152400"/>
            <a:ext cx="304800" cy="304800"/>
          </a:xfrm>
          <a:prstGeom prst="actionButtonForwardNex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Font typeface="Wingdings" pitchFamily="2" charset="2"/>
              <a:buChar char="§"/>
              <a:defRPr/>
            </a:lvl2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7D0DEC14-B649-44AD-A867-BC0EA0352598}" type="datetime1">
              <a:rPr lang="en-US"/>
              <a:pPr>
                <a:defRPr/>
              </a:pPr>
              <a:t>9/24/2016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14800" y="6408738"/>
            <a:ext cx="2616200" cy="365125"/>
          </a:xfrm>
        </p:spPr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DB50EA-468A-4934-B5DE-57AB9160E95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0534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evron 16"/>
          <p:cNvSpPr/>
          <p:nvPr/>
        </p:nvSpPr>
        <p:spPr>
          <a:xfrm>
            <a:off x="3636963" y="3005138"/>
            <a:ext cx="182562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Chevron 18"/>
          <p:cNvSpPr/>
          <p:nvPr/>
        </p:nvSpPr>
        <p:spPr>
          <a:xfrm>
            <a:off x="3449638" y="3005138"/>
            <a:ext cx="18415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anchor="b"/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DEBE2AC4-6497-4F9B-8FF7-48EEDA90A494}" type="datetime1">
              <a:rPr lang="en-US"/>
              <a:pPr>
                <a:defRPr/>
              </a:pPr>
              <a:t>9/24/2016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9CE153-C95D-4FF0-AA5F-749829774EA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20831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FAE86195-7053-4B0D-9182-588E63F48838}" type="datetime1">
              <a:rPr lang="en-US"/>
              <a:pPr>
                <a:defRPr/>
              </a:pPr>
              <a:t>9/24/2016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60773A-5909-4036-8349-D864DB18658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2745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/>
          <a:lstStyle>
            <a:lvl1pPr>
              <a:defRPr/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8B362108-E51D-4D59-AD99-923F2396B484}" type="datetime1">
              <a:rPr lang="en-US"/>
              <a:pPr>
                <a:defRPr/>
              </a:pPr>
              <a:t>9/24/2016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39D166-7002-4A21-95AD-2B924D93AE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05828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60163D89-D7EC-4C93-907F-89B95D9DA3CB}" type="datetime1">
              <a:rPr lang="en-US"/>
              <a:pPr>
                <a:defRPr/>
              </a:pPr>
              <a:t>9/24/2016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A89592-C776-4A57-9FDC-C62C4F37697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66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01E723-DC4B-4496-B49A-0B6CB37873AC}" type="datetime1">
              <a:rPr lang="en-US"/>
              <a:pPr>
                <a:defRPr/>
              </a:pPr>
              <a:t>9/24/2016</a:t>
            </a:fld>
            <a:endParaRPr lang="en-US"/>
          </a:p>
        </p:txBody>
      </p:sp>
      <p:sp>
        <p:nvSpPr>
          <p:cNvPr id="3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sp>
        <p:nvSpPr>
          <p:cNvPr id="4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FB1B64-7242-4218-A1FC-F1351EBE8F8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37012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fld id="{FE1F3984-75E1-46FC-AEAD-D29D0417EC61}" type="datetime1">
              <a:rPr lang="en-US"/>
              <a:pPr>
                <a:defRPr/>
              </a:pPr>
              <a:t>9/24/2016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B61F8C-AD8D-4550-81D1-046403624FB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768760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6"/>
          <p:cNvSpPr>
            <a:spLocks/>
          </p:cNvSpPr>
          <p:nvPr/>
        </p:nvSpPr>
        <p:spPr bwMode="auto">
          <a:xfrm>
            <a:off x="500063" y="5945188"/>
            <a:ext cx="4940300" cy="9207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6" name="Freeform 18"/>
          <p:cNvSpPr>
            <a:spLocks/>
          </p:cNvSpPr>
          <p:nvPr/>
        </p:nvSpPr>
        <p:spPr bwMode="auto">
          <a:xfrm>
            <a:off x="485775" y="5938838"/>
            <a:ext cx="3690938" cy="933450"/>
          </a:xfrm>
          <a:custGeom>
            <a:avLst/>
            <a:gdLst>
              <a:gd name="T0" fmla="*/ 0 w 5591"/>
              <a:gd name="T1" fmla="*/ 0 h 588"/>
              <a:gd name="T2" fmla="*/ 2147483646 w 5591"/>
              <a:gd name="T3" fmla="*/ 0 h 588"/>
              <a:gd name="T4" fmla="*/ 2147483646 w 5591"/>
              <a:gd name="T5" fmla="*/ 2147483646 h 588"/>
              <a:gd name="T6" fmla="*/ 2147483646 w 5591"/>
              <a:gd name="T7" fmla="*/ 0 h 588"/>
              <a:gd name="T8" fmla="*/ 0 60000 65536"/>
              <a:gd name="T9" fmla="*/ 0 60000 65536"/>
              <a:gd name="T10" fmla="*/ 0 60000 65536"/>
              <a:gd name="T11" fmla="*/ 0 60000 65536"/>
              <a:gd name="T12" fmla="*/ 0 w 5591"/>
              <a:gd name="T13" fmla="*/ 0 h 588"/>
              <a:gd name="T14" fmla="*/ 5591 w 5591"/>
              <a:gd name="T15" fmla="*/ 588 h 58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Right Triangle 6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4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hevron 22"/>
          <p:cNvSpPr/>
          <p:nvPr/>
        </p:nvSpPr>
        <p:spPr>
          <a:xfrm>
            <a:off x="8664575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Chevron 23"/>
          <p:cNvSpPr/>
          <p:nvPr/>
        </p:nvSpPr>
        <p:spPr>
          <a:xfrm>
            <a:off x="8477250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tIns="0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extLst/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fld id="{40AA5980-F190-4370-B9AE-0D3C6D8504F7}" type="datetime1">
              <a:rPr lang="en-US"/>
              <a:pPr>
                <a:defRPr/>
              </a:pPr>
              <a:t>9/24/2016</a:t>
            </a:fld>
            <a:endParaRPr lang="en-US"/>
          </a:p>
        </p:txBody>
      </p:sp>
      <p:sp>
        <p:nvSpPr>
          <p:cNvPr id="12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79913" y="6408738"/>
            <a:ext cx="235108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sp>
        <p:nvSpPr>
          <p:cNvPr id="1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4F8CC1-1B3D-46BA-A549-337E41DF10E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89262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500063" y="5945188"/>
            <a:ext cx="4940300" cy="9207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cs typeface="+mn-cs"/>
            </a:endParaRPr>
          </a:p>
        </p:txBody>
      </p:sp>
      <p:sp>
        <p:nvSpPr>
          <p:cNvPr id="1027" name="Freeform 11"/>
          <p:cNvSpPr>
            <a:spLocks/>
          </p:cNvSpPr>
          <p:nvPr/>
        </p:nvSpPr>
        <p:spPr bwMode="auto">
          <a:xfrm>
            <a:off x="485775" y="5938838"/>
            <a:ext cx="3690938" cy="933450"/>
          </a:xfrm>
          <a:custGeom>
            <a:avLst/>
            <a:gdLst>
              <a:gd name="T0" fmla="*/ 0 w 5591"/>
              <a:gd name="T1" fmla="*/ 0 h 588"/>
              <a:gd name="T2" fmla="*/ 2147483646 w 5591"/>
              <a:gd name="T3" fmla="*/ 0 h 588"/>
              <a:gd name="T4" fmla="*/ 2147483646 w 5591"/>
              <a:gd name="T5" fmla="*/ 2147483646 h 588"/>
              <a:gd name="T6" fmla="*/ 2147483646 w 5591"/>
              <a:gd name="T7" fmla="*/ 0 h 588"/>
              <a:gd name="T8" fmla="*/ 0 60000 65536"/>
              <a:gd name="T9" fmla="*/ 0 60000 65536"/>
              <a:gd name="T10" fmla="*/ 0 60000 65536"/>
              <a:gd name="T11" fmla="*/ 0 60000 65536"/>
              <a:gd name="T12" fmla="*/ 0 w 5591"/>
              <a:gd name="T13" fmla="*/ 0 h 588"/>
              <a:gd name="T14" fmla="*/ 5591 w 5591"/>
              <a:gd name="T15" fmla="*/ 588 h 58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4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33" name="Text Placeholder 29"/>
          <p:cNvSpPr>
            <a:spLocks noGrp="1"/>
          </p:cNvSpPr>
          <p:nvPr>
            <p:ph type="body" idx="1"/>
          </p:nvPr>
        </p:nvSpPr>
        <p:spPr bwMode="auto">
          <a:xfrm>
            <a:off x="457200" y="1481138"/>
            <a:ext cx="82296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825" y="6408738"/>
            <a:ext cx="1919288" cy="365125"/>
          </a:xfrm>
          <a:prstGeom prst="rect">
            <a:avLst/>
          </a:prstGeom>
        </p:spPr>
        <p:txBody>
          <a:bodyPr vert="horz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000">
                <a:solidFill>
                  <a:schemeClr val="tx1"/>
                </a:solidFill>
                <a:latin typeface="+mn-lt"/>
                <a:cs typeface="+mn-cs"/>
              </a:defRPr>
            </a:lvl1pPr>
            <a:extLst/>
          </a:lstStyle>
          <a:p>
            <a:pPr>
              <a:defRPr/>
            </a:pPr>
            <a:fld id="{A4DC96A5-3322-4A83-9CD2-8CB6D3897B3D}" type="datetime1">
              <a:rPr lang="en-US"/>
              <a:pPr>
                <a:defRPr/>
              </a:pPr>
              <a:t>9/24/2016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962400" y="6408738"/>
            <a:ext cx="2768600" cy="365125"/>
          </a:xfrm>
          <a:prstGeom prst="rect">
            <a:avLst/>
          </a:prstGeom>
        </p:spPr>
        <p:txBody>
          <a:bodyPr vert="horz" anchor="b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000">
                <a:solidFill>
                  <a:schemeClr val="tx1"/>
                </a:solidFill>
                <a:latin typeface="+mn-lt"/>
                <a:cs typeface="+mn-cs"/>
              </a:defRPr>
            </a:lvl1pPr>
            <a:extLst/>
          </a:lstStyle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113" y="6408738"/>
            <a:ext cx="366712" cy="36512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000">
                <a:latin typeface="Lucida Sans Unicode" panose="020B0602030504020204" pitchFamily="34" charset="0"/>
              </a:defRPr>
            </a:lvl1pPr>
          </a:lstStyle>
          <a:p>
            <a:pPr>
              <a:defRPr/>
            </a:pPr>
            <a:fld id="{28FE83BF-1E42-4A25-8FBE-463283AB3BC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1" name="Action Button: Back or Previous 10">
            <a:hlinkClick r:id="" action="ppaction://hlinkshowjump?jump=previousslide" highlightClick="1"/>
          </p:cNvPr>
          <p:cNvSpPr/>
          <p:nvPr/>
        </p:nvSpPr>
        <p:spPr>
          <a:xfrm>
            <a:off x="8305800" y="152400"/>
            <a:ext cx="304800" cy="304800"/>
          </a:xfrm>
          <a:prstGeom prst="actionButtonBackPreviou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" name="Action Button: Forward or Next 15">
            <a:hlinkClick r:id="" action="ppaction://hlinkshowjump?jump=nextslide" highlightClick="1"/>
          </p:cNvPr>
          <p:cNvSpPr/>
          <p:nvPr/>
        </p:nvSpPr>
        <p:spPr>
          <a:xfrm>
            <a:off x="8686800" y="152400"/>
            <a:ext cx="304800" cy="304800"/>
          </a:xfrm>
          <a:prstGeom prst="actionButtonForwardNex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6" r:id="rId1"/>
    <p:sldLayoutId id="2147484007" r:id="rId2"/>
    <p:sldLayoutId id="2147484008" r:id="rId3"/>
    <p:sldLayoutId id="2147484009" r:id="rId4"/>
    <p:sldLayoutId id="2147484010" r:id="rId5"/>
    <p:sldLayoutId id="2147484011" r:id="rId6"/>
    <p:sldLayoutId id="2147484002" r:id="rId7"/>
    <p:sldLayoutId id="2147484012" r:id="rId8"/>
    <p:sldLayoutId id="2147484013" r:id="rId9"/>
    <p:sldLayoutId id="2147484003" r:id="rId10"/>
    <p:sldLayoutId id="2147484004" r:id="rId11"/>
    <p:sldLayoutId id="2147484005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9pPr>
      <a:extLst/>
    </p:titleStyle>
    <p:bodyStyle>
      <a:lvl1pPr marL="365125" indent="-255588" algn="l" rtl="0" eaLnBrk="0" fontAlgn="base" hangingPunct="0">
        <a:spcBef>
          <a:spcPts val="400"/>
        </a:spcBef>
        <a:spcAft>
          <a:spcPct val="0"/>
        </a:spcAft>
        <a:buClr>
          <a:schemeClr val="accent1"/>
        </a:buClr>
        <a:buSzPct val="68000"/>
        <a:buFont typeface="Wingdings 3" panose="05040102010807070707" pitchFamily="18" charset="2"/>
        <a:buChar char=""/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0713" indent="-228600" algn="l" rtl="0" eaLnBrk="0" fontAlgn="base" hangingPunct="0">
        <a:spcBef>
          <a:spcPts val="325"/>
        </a:spcBef>
        <a:spcAft>
          <a:spcPct val="0"/>
        </a:spcAft>
        <a:buClr>
          <a:schemeClr val="accent1"/>
        </a:buClr>
        <a:buFont typeface="Verdana" panose="020B0604030504040204" pitchFamily="34" charset="0"/>
        <a:buChar char="◦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8838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SzPct val="100000"/>
        <a:buFont typeface="Wingdings 2" panose="05020102010507070707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3800" dirty="0">
                <a:solidFill>
                  <a:srgbClr val="3380E6"/>
                </a:solidFill>
                <a:latin typeface="Goudy Sans Medium"/>
              </a:rPr>
              <a:t>Fundamentals of Java Programs,</a:t>
            </a:r>
            <a:br>
              <a:rPr lang="en-US" sz="3800" dirty="0">
                <a:solidFill>
                  <a:srgbClr val="3380E6"/>
                </a:solidFill>
                <a:latin typeface="Goudy Sans Medium"/>
              </a:rPr>
            </a:br>
            <a:r>
              <a:rPr lang="en-US" sz="3800" dirty="0">
                <a:solidFill>
                  <a:srgbClr val="3380E6"/>
                </a:solidFill>
                <a:latin typeface="Goudy Sans Medium"/>
              </a:rPr>
              <a:t>Input/Output, Variables, and Arithmetic</a:t>
            </a:r>
          </a:p>
        </p:txBody>
      </p:sp>
      <p:sp>
        <p:nvSpPr>
          <p:cNvPr id="12291" name="Subtitle 3"/>
          <p:cNvSpPr>
            <a:spLocks noGrp="1"/>
          </p:cNvSpPr>
          <p:nvPr>
            <p:ph type="subTitle" idx="1"/>
          </p:nvPr>
        </p:nvSpPr>
        <p:spPr>
          <a:xfrm>
            <a:off x="685800" y="3611563"/>
            <a:ext cx="7772400" cy="1200150"/>
          </a:xfrm>
        </p:spPr>
        <p:txBody>
          <a:bodyPr/>
          <a:lstStyle/>
          <a:p>
            <a:pPr marR="0" eaLnBrk="1" hangingPunct="1"/>
            <a:r>
              <a:rPr lang="en-US" altLang="en-US"/>
              <a:t>Java™ How to Program, 10/e</a:t>
            </a:r>
          </a:p>
          <a:p>
            <a:pPr marR="0" eaLnBrk="1" hangingPunct="1"/>
            <a:r>
              <a:rPr lang="en-US" altLang="en-US"/>
              <a:t>Late Objects Version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2.2  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Your First Program in Java: Printing a Line of Text (Cont.)</a:t>
            </a:r>
          </a:p>
        </p:txBody>
      </p:sp>
      <p:sp>
        <p:nvSpPr>
          <p:cNvPr id="2048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9537" indent="0" eaLnBrk="1" hangingPunct="1">
              <a:buFont typeface="Wingdings 3" panose="05040102010807070707" pitchFamily="18" charset="2"/>
              <a:buNone/>
              <a:defRPr/>
            </a:pPr>
            <a:endParaRPr lang="en-US" altLang="en-US" b="1" i="1" dirty="0">
              <a:solidFill>
                <a:srgbClr val="000000"/>
              </a:solidFill>
              <a:latin typeface="Times New Roman" pitchFamily="18" charset="0"/>
            </a:endParaRPr>
          </a:p>
          <a:p>
            <a:pPr marL="109537" indent="0" eaLnBrk="1" hangingPunct="1">
              <a:buFont typeface="Wingdings 3" panose="05040102010807070707" pitchFamily="18" charset="2"/>
              <a:buNone/>
              <a:defRPr/>
            </a:pPr>
            <a:r>
              <a:rPr lang="en-US" altLang="en-US" b="1" i="1" dirty="0">
                <a:solidFill>
                  <a:srgbClr val="000000"/>
                </a:solidFill>
                <a:latin typeface="Times New Roman" pitchFamily="18" charset="0"/>
              </a:rPr>
              <a:t>Using Blank Lines</a:t>
            </a:r>
          </a:p>
          <a:p>
            <a:pPr eaLnBrk="1" hangingPunct="1">
              <a:defRPr/>
            </a:pP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Blank lines, space characters and tabs </a:t>
            </a:r>
          </a:p>
          <a:p>
            <a:pPr lvl="1" eaLnBrk="1" hangingPunct="1">
              <a:defRPr/>
            </a:pP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Make programs easier to read. </a:t>
            </a:r>
          </a:p>
          <a:p>
            <a:pPr lvl="1" eaLnBrk="1" hangingPunct="1">
              <a:defRPr/>
            </a:pP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Together, they’re known as </a:t>
            </a:r>
            <a:r>
              <a:rPr lang="en-US" altLang="en-US" dirty="0">
                <a:solidFill>
                  <a:srgbClr val="0000FF"/>
                </a:solidFill>
                <a:latin typeface="Times New Roman" pitchFamily="18" charset="0"/>
              </a:rPr>
              <a:t>white space</a:t>
            </a: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 (or whitespace). </a:t>
            </a:r>
          </a:p>
          <a:p>
            <a:pPr lvl="1" eaLnBrk="1" hangingPunct="1">
              <a:defRPr/>
            </a:pP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White space is ignored by the compiler.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2.2  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Your First Program in Java: Printing a Line of Text (Cont.)</a:t>
            </a:r>
          </a:p>
        </p:txBody>
      </p:sp>
      <p:sp>
        <p:nvSpPr>
          <p:cNvPr id="22531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9537" indent="0" eaLnBrk="1" hangingPunct="1">
              <a:buFont typeface="Wingdings 3" panose="05040102010807070707" pitchFamily="18" charset="2"/>
              <a:buNone/>
              <a:defRPr/>
            </a:pPr>
            <a:endParaRPr lang="en-US" altLang="en-US" b="1" i="1" dirty="0">
              <a:solidFill>
                <a:srgbClr val="000000"/>
              </a:solidFill>
              <a:latin typeface="Times New Roman" pitchFamily="18" charset="0"/>
            </a:endParaRPr>
          </a:p>
          <a:p>
            <a:pPr marL="109537" indent="0" eaLnBrk="1" hangingPunct="1">
              <a:buFont typeface="Wingdings 3" panose="05040102010807070707" pitchFamily="18" charset="2"/>
              <a:buNone/>
              <a:defRPr/>
            </a:pPr>
            <a:r>
              <a:rPr lang="en-US" altLang="en-US" b="1" i="1" dirty="0">
                <a:solidFill>
                  <a:srgbClr val="000000"/>
                </a:solidFill>
                <a:latin typeface="Times New Roman" pitchFamily="18" charset="0"/>
              </a:rPr>
              <a:t>Declaring a class</a:t>
            </a:r>
          </a:p>
          <a:p>
            <a:pPr eaLnBrk="1" hangingPunct="1">
              <a:defRPr/>
            </a:pPr>
            <a:r>
              <a:rPr lang="en-US" altLang="en-US" dirty="0">
                <a:solidFill>
                  <a:srgbClr val="0000FF"/>
                </a:solidFill>
                <a:latin typeface="Times New Roman" pitchFamily="18" charset="0"/>
              </a:rPr>
              <a:t>Class declaration</a:t>
            </a:r>
          </a:p>
          <a:p>
            <a:pPr lvl="2" eaLnBrk="1" hangingPunct="1">
              <a:buFont typeface="Wingdings 2" panose="05020102010507070707" pitchFamily="18" charset="2"/>
              <a:buNone/>
              <a:defRPr/>
            </a:pPr>
            <a:r>
              <a:rPr lang="en-US" altLang="en-US" dirty="0">
                <a:solidFill>
                  <a:srgbClr val="0000FF"/>
                </a:solidFill>
                <a:latin typeface="Lucida Console" pitchFamily="49" charset="0"/>
              </a:rPr>
              <a:t>	public class</a:t>
            </a:r>
            <a:r>
              <a:rPr lang="en-US" altLang="en-US" dirty="0">
                <a:solidFill>
                  <a:srgbClr val="000000"/>
                </a:solidFill>
                <a:latin typeface="Lucida Console" pitchFamily="49" charset="0"/>
              </a:rPr>
              <a:t> Welcome1 </a:t>
            </a:r>
          </a:p>
          <a:p>
            <a:pPr lvl="1" eaLnBrk="1" hangingPunct="1">
              <a:defRPr/>
            </a:pP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Every Java program consists of at least one class that you define. </a:t>
            </a:r>
          </a:p>
          <a:p>
            <a:pPr lvl="1" eaLnBrk="1" hangingPunct="1">
              <a:defRPr/>
            </a:pPr>
            <a:r>
              <a:rPr lang="en-US" altLang="en-US" dirty="0">
                <a:solidFill>
                  <a:srgbClr val="0000FF"/>
                </a:solidFill>
                <a:latin typeface="LucidaSansTypewriter" pitchFamily="49" charset="0"/>
              </a:rPr>
              <a:t>class</a:t>
            </a: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 </a:t>
            </a:r>
            <a:r>
              <a:rPr lang="en-US" altLang="en-US" dirty="0">
                <a:solidFill>
                  <a:srgbClr val="0000FF"/>
                </a:solidFill>
                <a:latin typeface="Times New Roman" pitchFamily="18" charset="0"/>
              </a:rPr>
              <a:t>keyword</a:t>
            </a: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 introduces a class declaration and is immediately followed by the </a:t>
            </a:r>
            <a:r>
              <a:rPr lang="en-US" altLang="en-US" dirty="0">
                <a:solidFill>
                  <a:srgbClr val="0000FF"/>
                </a:solidFill>
                <a:latin typeface="Times New Roman" pitchFamily="18" charset="0"/>
              </a:rPr>
              <a:t>class name</a:t>
            </a: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.</a:t>
            </a:r>
          </a:p>
          <a:p>
            <a:pPr lvl="1" eaLnBrk="1" hangingPunct="1">
              <a:defRPr/>
            </a:pPr>
            <a:r>
              <a:rPr lang="en-US" altLang="en-US" dirty="0">
                <a:solidFill>
                  <a:srgbClr val="0000FF"/>
                </a:solidFill>
                <a:latin typeface="Times New Roman" pitchFamily="18" charset="0"/>
              </a:rPr>
              <a:t>Keywords</a:t>
            </a: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 (Appendix C) are reserved for use by Java and are always spelled with all lowercase letters.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2.2  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Your First Program in Java: Printing a Line of Text (Cont.)</a:t>
            </a:r>
          </a:p>
        </p:txBody>
      </p:sp>
      <p:sp>
        <p:nvSpPr>
          <p:cNvPr id="22531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9537" indent="0" eaLnBrk="1" hangingPunct="1">
              <a:buFont typeface="Wingdings 3" panose="05040102010807070707" pitchFamily="18" charset="2"/>
              <a:buNone/>
              <a:defRPr/>
            </a:pPr>
            <a:r>
              <a:rPr lang="en-US" altLang="en-US" b="1" i="1" dirty="0">
                <a:solidFill>
                  <a:srgbClr val="000000"/>
                </a:solidFill>
                <a:latin typeface="Times New Roman" pitchFamily="18" charset="0"/>
              </a:rPr>
              <a:t>Filename for a </a:t>
            </a:r>
            <a:r>
              <a:rPr lang="en-US" altLang="en-US" sz="2400" b="1" i="1" dirty="0">
                <a:solidFill>
                  <a:srgbClr val="000000"/>
                </a:solidFill>
                <a:latin typeface="Lucida Console" panose="020B0609040504020204" pitchFamily="49" charset="0"/>
              </a:rPr>
              <a:t>public</a:t>
            </a:r>
            <a:r>
              <a:rPr lang="en-US" altLang="en-US" b="1" i="1" dirty="0">
                <a:solidFill>
                  <a:srgbClr val="000000"/>
                </a:solidFill>
                <a:latin typeface="Times New Roman" pitchFamily="18" charset="0"/>
              </a:rPr>
              <a:t> Class</a:t>
            </a:r>
          </a:p>
          <a:p>
            <a:pPr eaLnBrk="1" hangingPunct="1">
              <a:defRPr/>
            </a:pP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A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public</a:t>
            </a: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 class must be placed in a file that has a filename of the form </a:t>
            </a:r>
            <a:r>
              <a:rPr lang="en-US" altLang="en-US" i="1" dirty="0">
                <a:solidFill>
                  <a:srgbClr val="000000"/>
                </a:solidFill>
                <a:latin typeface="Times New Roman" pitchFamily="18" charset="0"/>
              </a:rPr>
              <a:t>ClassName</a:t>
            </a: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.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java</a:t>
            </a: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, so class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Welcome1</a:t>
            </a: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 is stored in the file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Welcome1.java</a:t>
            </a: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pic>
        <p:nvPicPr>
          <p:cNvPr id="30725" name="Picture 1" descr="jhtp_02_IntroToApplications_Page_10"/>
          <p:cNvPicPr>
            <a:picLocks noGrp="1" noChangeAspect="1"/>
          </p:cNvPicPr>
          <p:nvPr isPhoto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b="59595"/>
          <a:stretch>
            <a:fillRect/>
          </a:stretch>
        </p:blipFill>
        <p:spPr bwMode="auto">
          <a:xfrm>
            <a:off x="-76200" y="3505200"/>
            <a:ext cx="9144000" cy="2243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2.2  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Your First Program in Java: Printing a Line of Text (Cont.)</a:t>
            </a:r>
          </a:p>
        </p:txBody>
      </p:sp>
      <p:sp>
        <p:nvSpPr>
          <p:cNvPr id="23555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9537" indent="0" eaLnBrk="1" hangingPunct="1">
              <a:buFont typeface="Wingdings 3" panose="05040102010807070707" pitchFamily="18" charset="2"/>
              <a:buNone/>
              <a:defRPr/>
            </a:pPr>
            <a:r>
              <a:rPr lang="en-US" altLang="en-US" b="1" i="1" dirty="0">
                <a:solidFill>
                  <a:srgbClr val="000000"/>
                </a:solidFill>
                <a:latin typeface="Times New Roman" pitchFamily="18" charset="0"/>
              </a:rPr>
              <a:t>Class Names and Identifiers</a:t>
            </a:r>
          </a:p>
          <a:p>
            <a:pPr eaLnBrk="1" hangingPunct="1">
              <a:defRPr/>
            </a:pPr>
            <a:r>
              <a:rPr lang="en-US" altLang="en-US" sz="2500" dirty="0">
                <a:solidFill>
                  <a:srgbClr val="000000"/>
                </a:solidFill>
                <a:latin typeface="Times New Roman" pitchFamily="18" charset="0"/>
              </a:rPr>
              <a:t>By convention, begin with a capital letter and capitalize the first letter of each word they include (e.g., </a:t>
            </a:r>
            <a:r>
              <a:rPr lang="en-US" altLang="en-US" sz="2400" dirty="0" err="1">
                <a:solidFill>
                  <a:srgbClr val="000000"/>
                </a:solidFill>
                <a:latin typeface="Lucida Console" pitchFamily="49" charset="0"/>
              </a:rPr>
              <a:t>SampleClassName</a:t>
            </a:r>
            <a:r>
              <a:rPr lang="en-US" altLang="en-US" sz="2500" dirty="0">
                <a:solidFill>
                  <a:srgbClr val="000000"/>
                </a:solidFill>
                <a:latin typeface="Times New Roman" pitchFamily="18" charset="0"/>
              </a:rPr>
              <a:t>). </a:t>
            </a:r>
          </a:p>
          <a:p>
            <a:pPr eaLnBrk="1" hangingPunct="1">
              <a:defRPr/>
            </a:pPr>
            <a:r>
              <a:rPr lang="en-US" altLang="en-US" sz="2500" dirty="0">
                <a:solidFill>
                  <a:srgbClr val="000000"/>
                </a:solidFill>
                <a:latin typeface="Times New Roman" pitchFamily="18" charset="0"/>
              </a:rPr>
              <a:t>A class name is an </a:t>
            </a:r>
            <a:r>
              <a:rPr lang="en-US" altLang="en-US" sz="2500" dirty="0">
                <a:solidFill>
                  <a:srgbClr val="0000FF"/>
                </a:solidFill>
                <a:latin typeface="Times New Roman" pitchFamily="18" charset="0"/>
              </a:rPr>
              <a:t>identifier</a:t>
            </a:r>
            <a:r>
              <a:rPr lang="en-US" altLang="en-US" sz="2500" dirty="0">
                <a:solidFill>
                  <a:srgbClr val="000000"/>
                </a:solidFill>
                <a:latin typeface="Times New Roman" pitchFamily="18" charset="0"/>
              </a:rPr>
              <a:t>—a series of characters consisting of letters, digits, underscores (</a:t>
            </a:r>
            <a:r>
              <a:rPr lang="en-US" altLang="en-US" sz="2500" dirty="0">
                <a:solidFill>
                  <a:srgbClr val="000000"/>
                </a:solidFill>
                <a:latin typeface="LucidaSansTypewriter" pitchFamily="49" charset="0"/>
              </a:rPr>
              <a:t>_</a:t>
            </a:r>
            <a:r>
              <a:rPr lang="en-US" altLang="en-US" sz="2500" dirty="0">
                <a:solidFill>
                  <a:srgbClr val="000000"/>
                </a:solidFill>
                <a:latin typeface="Times New Roman" pitchFamily="18" charset="0"/>
              </a:rPr>
              <a:t>) and dollar signs (</a:t>
            </a:r>
            <a:r>
              <a:rPr lang="en-US" altLang="en-US" sz="2500" dirty="0">
                <a:solidFill>
                  <a:srgbClr val="000000"/>
                </a:solidFill>
                <a:latin typeface="Lucida Console" pitchFamily="49" charset="0"/>
              </a:rPr>
              <a:t>$</a:t>
            </a:r>
            <a:r>
              <a:rPr lang="en-US" altLang="en-US" sz="2500" dirty="0">
                <a:solidFill>
                  <a:srgbClr val="000000"/>
                </a:solidFill>
                <a:latin typeface="Times New Roman" pitchFamily="18" charset="0"/>
              </a:rPr>
              <a:t>) that does not begin with a digit and does not contain spaces. </a:t>
            </a:r>
          </a:p>
          <a:p>
            <a:pPr eaLnBrk="1" hangingPunct="1">
              <a:defRPr/>
            </a:pPr>
            <a:r>
              <a:rPr lang="en-US" altLang="en-US" sz="2500" dirty="0">
                <a:solidFill>
                  <a:srgbClr val="000000"/>
                </a:solidFill>
                <a:latin typeface="Times New Roman" pitchFamily="18" charset="0"/>
              </a:rPr>
              <a:t>Java is </a:t>
            </a:r>
            <a:r>
              <a:rPr lang="en-US" altLang="en-US" sz="2500" dirty="0">
                <a:solidFill>
                  <a:srgbClr val="0000FF"/>
                </a:solidFill>
                <a:latin typeface="Times New Roman" pitchFamily="18" charset="0"/>
              </a:rPr>
              <a:t>case sensitive</a:t>
            </a:r>
            <a:r>
              <a:rPr lang="en-US" altLang="en-US" sz="2500" dirty="0">
                <a:solidFill>
                  <a:srgbClr val="000000"/>
                </a:solidFill>
                <a:latin typeface="Times New Roman" pitchFamily="18" charset="0"/>
              </a:rPr>
              <a:t>—uppercase and lowercase letters are distinct—so </a:t>
            </a:r>
            <a:r>
              <a:rPr lang="en-US" altLang="en-US" sz="2500" dirty="0">
                <a:solidFill>
                  <a:srgbClr val="000000"/>
                </a:solidFill>
                <a:latin typeface="Lucida Console" pitchFamily="49" charset="0"/>
              </a:rPr>
              <a:t>a1</a:t>
            </a:r>
            <a:r>
              <a:rPr lang="en-US" altLang="en-US" sz="2500" dirty="0">
                <a:solidFill>
                  <a:srgbClr val="000000"/>
                </a:solidFill>
                <a:latin typeface="Times New Roman" pitchFamily="18" charset="0"/>
              </a:rPr>
              <a:t> and </a:t>
            </a:r>
            <a:r>
              <a:rPr lang="en-US" altLang="en-US" sz="2500" dirty="0">
                <a:solidFill>
                  <a:srgbClr val="000000"/>
                </a:solidFill>
                <a:latin typeface="Lucida Console" pitchFamily="49" charset="0"/>
              </a:rPr>
              <a:t>A1</a:t>
            </a:r>
            <a:r>
              <a:rPr lang="en-US" altLang="en-US" sz="2500" dirty="0">
                <a:solidFill>
                  <a:srgbClr val="000000"/>
                </a:solidFill>
                <a:latin typeface="Times New Roman" pitchFamily="18" charset="0"/>
              </a:rPr>
              <a:t> are different (but both valid) identifiers</a:t>
            </a: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2.2  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Your First Program in Java: Printing a Line of Text (Cont.)</a:t>
            </a:r>
          </a:p>
        </p:txBody>
      </p:sp>
      <p:sp>
        <p:nvSpPr>
          <p:cNvPr id="2560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9537" indent="0" eaLnBrk="1" hangingPunct="1">
              <a:buFont typeface="Wingdings 3" panose="05040102010807070707" pitchFamily="18" charset="2"/>
              <a:buNone/>
              <a:defRPr/>
            </a:pPr>
            <a:r>
              <a:rPr lang="en-US" altLang="en-US" b="1" i="1" dirty="0">
                <a:solidFill>
                  <a:srgbClr val="000000"/>
                </a:solidFill>
                <a:latin typeface="Times New Roman" pitchFamily="18" charset="0"/>
              </a:rPr>
              <a:t>Class Body</a:t>
            </a:r>
          </a:p>
          <a:p>
            <a:pPr eaLnBrk="1" hangingPunct="1">
              <a:defRPr/>
            </a:pP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A </a:t>
            </a:r>
            <a:r>
              <a:rPr lang="en-US" altLang="en-US" dirty="0">
                <a:solidFill>
                  <a:srgbClr val="0000FF"/>
                </a:solidFill>
                <a:latin typeface="Times New Roman" pitchFamily="18" charset="0"/>
              </a:rPr>
              <a:t>left brace</a:t>
            </a: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, </a:t>
            </a:r>
            <a:r>
              <a:rPr lang="en-US" altLang="en-US" dirty="0">
                <a:solidFill>
                  <a:srgbClr val="0000FF"/>
                </a:solidFill>
                <a:latin typeface="LucidaSansTypewriter" pitchFamily="49" charset="0"/>
              </a:rPr>
              <a:t>{</a:t>
            </a: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, begins the </a:t>
            </a:r>
            <a:r>
              <a:rPr lang="en-US" altLang="en-US" dirty="0">
                <a:solidFill>
                  <a:srgbClr val="0000FF"/>
                </a:solidFill>
                <a:latin typeface="Times New Roman" pitchFamily="18" charset="0"/>
              </a:rPr>
              <a:t>body</a:t>
            </a: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 of every class declaration. </a:t>
            </a:r>
          </a:p>
          <a:p>
            <a:pPr eaLnBrk="1" hangingPunct="1">
              <a:defRPr/>
            </a:pP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A corresponding </a:t>
            </a:r>
            <a:r>
              <a:rPr lang="en-US" altLang="en-US" dirty="0">
                <a:solidFill>
                  <a:srgbClr val="0000FF"/>
                </a:solidFill>
                <a:latin typeface="Times New Roman" pitchFamily="18" charset="0"/>
              </a:rPr>
              <a:t>right brace</a:t>
            </a: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, </a:t>
            </a:r>
            <a:r>
              <a:rPr lang="en-US" altLang="en-US" dirty="0">
                <a:solidFill>
                  <a:srgbClr val="0000FF"/>
                </a:solidFill>
                <a:latin typeface="LucidaSansTypewriter" pitchFamily="49" charset="0"/>
              </a:rPr>
              <a:t>}</a:t>
            </a: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, must end each class declaration.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pic>
        <p:nvPicPr>
          <p:cNvPr id="34821" name="Picture 1" descr="jhtp_02_IntroToApplications_Page_11"/>
          <p:cNvPicPr>
            <a:picLocks noGrp="1" noChangeAspect="1"/>
          </p:cNvPicPr>
          <p:nvPr isPhoto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495"/>
          <a:stretch>
            <a:fillRect/>
          </a:stretch>
        </p:blipFill>
        <p:spPr bwMode="auto">
          <a:xfrm>
            <a:off x="304800" y="3509963"/>
            <a:ext cx="9144000" cy="3081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1" descr="jhtp_02_IntroToApplications_Page_12"/>
          <p:cNvPicPr>
            <a:picLocks noGrp="1" noChangeAspect="1"/>
          </p:cNvPicPr>
          <p:nvPr isPhoto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0488"/>
            <a:ext cx="9144000" cy="55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pic>
        <p:nvPicPr>
          <p:cNvPr id="36868" name="Picture 1" descr="jhtp_02_IntroToApplications_Page_13"/>
          <p:cNvPicPr>
            <a:picLocks noGrp="1" noChangeAspect="1"/>
          </p:cNvPicPr>
          <p:nvPr isPhoto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575"/>
          <a:stretch>
            <a:fillRect/>
          </a:stretch>
        </p:blipFill>
        <p:spPr bwMode="auto">
          <a:xfrm>
            <a:off x="0" y="2557463"/>
            <a:ext cx="9144000" cy="1633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6869" name="Picture 1" descr="jhtp_02_IntroToApplications_Page_14"/>
          <p:cNvPicPr>
            <a:picLocks noGrp="1" noChangeAspect="1"/>
          </p:cNvPicPr>
          <p:nvPr isPhoto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966"/>
          <a:stretch>
            <a:fillRect/>
          </a:stretch>
        </p:blipFill>
        <p:spPr bwMode="auto">
          <a:xfrm>
            <a:off x="0" y="3886200"/>
            <a:ext cx="9144000" cy="2166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2.2  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Your First Program in Java: Printing a Line of Text (Cont.)</a:t>
            </a:r>
          </a:p>
        </p:txBody>
      </p:sp>
      <p:sp>
        <p:nvSpPr>
          <p:cNvPr id="3072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9537" indent="0" eaLnBrk="1" hangingPunct="1">
              <a:lnSpc>
                <a:spcPct val="90000"/>
              </a:lnSpc>
              <a:buFont typeface="Wingdings 3" panose="05040102010807070707" pitchFamily="18" charset="2"/>
              <a:buNone/>
              <a:defRPr/>
            </a:pPr>
            <a:r>
              <a:rPr lang="en-US" altLang="en-US" b="1" i="1" dirty="0">
                <a:solidFill>
                  <a:srgbClr val="000000"/>
                </a:solidFill>
                <a:latin typeface="Times New Roman" pitchFamily="18" charset="0"/>
              </a:rPr>
              <a:t>Declaring a Method</a:t>
            </a:r>
          </a:p>
          <a:p>
            <a:pPr lvl="1" eaLnBrk="1" hangingPunct="1">
              <a:lnSpc>
                <a:spcPct val="90000"/>
              </a:lnSpc>
              <a:buFont typeface="Wingdings 2" pitchFamily="18" charset="2"/>
              <a:buNone/>
              <a:defRPr/>
            </a:pPr>
            <a:r>
              <a:rPr lang="en-US" altLang="en-US" sz="2000" dirty="0">
                <a:solidFill>
                  <a:srgbClr val="0000FF"/>
                </a:solidFill>
                <a:latin typeface="Lucida Console" pitchFamily="49" charset="0"/>
              </a:rPr>
              <a:t>	public static void </a:t>
            </a:r>
            <a:r>
              <a:rPr lang="en-US" altLang="en-US" sz="2000" dirty="0">
                <a:solidFill>
                  <a:srgbClr val="000000"/>
                </a:solidFill>
                <a:latin typeface="Lucida Console" pitchFamily="49" charset="0"/>
              </a:rPr>
              <a:t>main( String[] </a:t>
            </a:r>
            <a:r>
              <a:rPr lang="en-US" altLang="en-US" sz="2000" dirty="0" err="1">
                <a:solidFill>
                  <a:srgbClr val="000000"/>
                </a:solidFill>
                <a:latin typeface="Lucida Console" pitchFamily="49" charset="0"/>
              </a:rPr>
              <a:t>args</a:t>
            </a:r>
            <a:r>
              <a:rPr lang="en-US" altLang="en-US" sz="2000" dirty="0">
                <a:solidFill>
                  <a:srgbClr val="000000"/>
                </a:solidFill>
                <a:latin typeface="Lucida Console" pitchFamily="49" charset="0"/>
              </a:rPr>
              <a:t> )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en-US" sz="2400" dirty="0">
                <a:solidFill>
                  <a:srgbClr val="000000"/>
                </a:solidFill>
                <a:latin typeface="Times New Roman" pitchFamily="18" charset="0"/>
              </a:rPr>
              <a:t>Starting point of every Java application. 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en-US" sz="2400" dirty="0">
                <a:solidFill>
                  <a:srgbClr val="0000FF"/>
                </a:solidFill>
                <a:latin typeface="Times New Roman" pitchFamily="18" charset="0"/>
              </a:rPr>
              <a:t>Parentheses</a:t>
            </a:r>
            <a:r>
              <a:rPr lang="en-US" altLang="en-US" sz="2400" dirty="0">
                <a:solidFill>
                  <a:srgbClr val="000000"/>
                </a:solidFill>
                <a:latin typeface="Times New Roman" pitchFamily="18" charset="0"/>
              </a:rPr>
              <a:t> after the identifier </a:t>
            </a:r>
            <a:r>
              <a:rPr lang="en-US" altLang="en-US" sz="2400" dirty="0">
                <a:solidFill>
                  <a:srgbClr val="000000"/>
                </a:solidFill>
                <a:latin typeface="Lucida Console" pitchFamily="49" charset="0"/>
              </a:rPr>
              <a:t>main</a:t>
            </a:r>
            <a:r>
              <a:rPr lang="en-US" altLang="en-US" sz="2400" dirty="0">
                <a:solidFill>
                  <a:srgbClr val="000000"/>
                </a:solidFill>
                <a:latin typeface="Times New Roman" pitchFamily="18" charset="0"/>
              </a:rPr>
              <a:t> indicate that it’s a program building block called a </a:t>
            </a:r>
            <a:r>
              <a:rPr lang="en-US" altLang="en-US" sz="2400" dirty="0">
                <a:solidFill>
                  <a:srgbClr val="0000FF"/>
                </a:solidFill>
                <a:latin typeface="Times New Roman" pitchFamily="18" charset="0"/>
              </a:rPr>
              <a:t>method</a:t>
            </a:r>
            <a:r>
              <a:rPr lang="en-US" altLang="en-US" sz="2400" dirty="0">
                <a:solidFill>
                  <a:srgbClr val="000000"/>
                </a:solidFill>
                <a:latin typeface="Times New Roman" pitchFamily="18" charset="0"/>
              </a:rPr>
              <a:t>. 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en-US" sz="2400" dirty="0">
                <a:solidFill>
                  <a:srgbClr val="000000"/>
                </a:solidFill>
                <a:latin typeface="Times New Roman" pitchFamily="18" charset="0"/>
              </a:rPr>
              <a:t>Java class declarations normally contain one or more methods. 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en-US" sz="2400" dirty="0">
                <a:solidFill>
                  <a:srgbClr val="000000"/>
                </a:solidFill>
                <a:latin typeface="Lucida Console" pitchFamily="49" charset="0"/>
              </a:rPr>
              <a:t>main</a:t>
            </a:r>
            <a:r>
              <a:rPr lang="en-US" altLang="en-US" sz="2400" dirty="0">
                <a:solidFill>
                  <a:srgbClr val="000000"/>
                </a:solidFill>
                <a:latin typeface="Times New Roman" pitchFamily="18" charset="0"/>
              </a:rPr>
              <a:t> must be defined as shown; otherwise, the JVM will not execute the application. 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en-US" sz="2400" dirty="0">
                <a:solidFill>
                  <a:srgbClr val="000000"/>
                </a:solidFill>
                <a:latin typeface="Times New Roman" pitchFamily="18" charset="0"/>
              </a:rPr>
              <a:t>Methods perform tasks and can return information when they complete their tasks. 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altLang="en-US" sz="2400" dirty="0">
                <a:solidFill>
                  <a:srgbClr val="000000"/>
                </a:solidFill>
                <a:latin typeface="Times New Roman" pitchFamily="18" charset="0"/>
              </a:rPr>
              <a:t>Keyword </a:t>
            </a:r>
            <a:r>
              <a:rPr lang="en-US" altLang="en-US" sz="2400" dirty="0">
                <a:solidFill>
                  <a:srgbClr val="0000FF"/>
                </a:solidFill>
                <a:latin typeface="LucidaSansTypewriter" pitchFamily="49" charset="0"/>
              </a:rPr>
              <a:t>void</a:t>
            </a:r>
            <a:r>
              <a:rPr lang="en-US" altLang="en-US" sz="2400" dirty="0">
                <a:solidFill>
                  <a:srgbClr val="000000"/>
                </a:solidFill>
                <a:latin typeface="Times New Roman" pitchFamily="18" charset="0"/>
              </a:rPr>
              <a:t> indicates that this method will not return any information.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Picture 1" descr="jhtp_02_IntroToApplications_Page_15"/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2463"/>
            <a:ext cx="9144000" cy="55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2.2  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Your First Program in Java: Printing a Line of Text (Cont.)</a:t>
            </a:r>
          </a:p>
        </p:txBody>
      </p:sp>
      <p:sp>
        <p:nvSpPr>
          <p:cNvPr id="41987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Body of the method declaration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Enclosed in left and right braces.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Statement</a:t>
            </a:r>
          </a:p>
          <a:p>
            <a:pPr lvl="2" eaLnBrk="1" hangingPunct="1">
              <a:lnSpc>
                <a:spcPct val="90000"/>
              </a:lnSpc>
              <a:buFont typeface="Wingdings 2" panose="05020102010507070707" pitchFamily="18" charset="2"/>
              <a:buNone/>
            </a:pP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1700">
                <a:solidFill>
                  <a:srgbClr val="000000"/>
                </a:solidFill>
                <a:latin typeface="Lucida Console" panose="020B0609040504020204" pitchFamily="49" charset="0"/>
              </a:rPr>
              <a:t>System.out.println(</a:t>
            </a:r>
            <a:r>
              <a:rPr lang="en-US" altLang="en-US" sz="1700">
                <a:solidFill>
                  <a:srgbClr val="128AFF"/>
                </a:solidFill>
                <a:latin typeface="Lucida Console" panose="020B0609040504020204" pitchFamily="49" charset="0"/>
              </a:rPr>
              <a:t>"Welcome to Java Programming!"</a:t>
            </a:r>
            <a:r>
              <a:rPr lang="en-US" altLang="en-US" sz="1700">
                <a:solidFill>
                  <a:srgbClr val="000000"/>
                </a:solidFill>
                <a:latin typeface="Lucida Console" panose="020B0609040504020204" pitchFamily="49" charset="0"/>
              </a:rPr>
              <a:t>);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Instructs the computer to perform an action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Display the characters contained between the double quotation marks.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Together, the quotation marks and the characters between them are a 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string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—also known as a 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character string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or a 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string literal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White-space characters in strings are </a:t>
            </a:r>
            <a:r>
              <a:rPr lang="en-US" altLang="en-US" i="1">
                <a:solidFill>
                  <a:srgbClr val="000000"/>
                </a:solidFill>
                <a:latin typeface="Times New Roman" panose="02020603050405020304" pitchFamily="18" charset="0"/>
              </a:rPr>
              <a:t>not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ignored by the compiler.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Strings </a:t>
            </a:r>
            <a:r>
              <a:rPr lang="en-US" altLang="en-US" i="1">
                <a:solidFill>
                  <a:srgbClr val="000000"/>
                </a:solidFill>
                <a:latin typeface="Times New Roman" panose="02020603050405020304" pitchFamily="18" charset="0"/>
              </a:rPr>
              <a:t>cannot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span multiple lines of code.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Picture 1" descr="jhtp_02_IntroToApplications_Page_16"/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2463"/>
            <a:ext cx="9144000" cy="55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3380E6"/>
                </a:solidFill>
                <a:latin typeface="Arial"/>
              </a:rPr>
              <a:t>References &amp; Reading</a:t>
            </a:r>
          </a:p>
        </p:txBody>
      </p:sp>
      <p:sp>
        <p:nvSpPr>
          <p:cNvPr id="14339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The content is mainly selected (sometimes modified) from the original slides provided by the authors of the textbook</a:t>
            </a:r>
          </a:p>
          <a:p>
            <a:pPr eaLnBrk="1" hangingPunct="1"/>
            <a:endParaRPr lang="en-US" alt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/>
            <a:r>
              <a:rPr lang="en-US" alt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Readings</a:t>
            </a:r>
          </a:p>
          <a:p>
            <a:pPr lvl="1" eaLnBrk="1" hangingPunct="1"/>
            <a:r>
              <a:rPr lang="en-US" alt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Chapter 2: Introduction to Java Applications; </a:t>
            </a:r>
            <a:r>
              <a:rPr lang="en-US" alt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Input/Output</a:t>
            </a:r>
            <a:r>
              <a:rPr lang="en-US" alt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and Operators</a:t>
            </a:r>
          </a:p>
          <a:p>
            <a:pPr lvl="1" eaLnBrk="1" hangingPunct="1"/>
            <a:r>
              <a:rPr lang="en-US" alt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Chapter 3: Control Statements: Part I; Assignment, ++ and -- Operators</a:t>
            </a:r>
          </a:p>
          <a:p>
            <a:pPr lvl="1" eaLnBrk="1" hangingPunct="1"/>
            <a:endParaRPr lang="en-US" alt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 eaLnBrk="1" hangingPunct="1"/>
            <a:endParaRPr lang="en-US" alt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/>
            <a:endParaRPr lang="en-US" alt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©1992-2015 by Pearson Education, Inc. All Rights Reserved.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2.2  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Your First Program in Java: Printing a Line of Text (Cont.)</a:t>
            </a:r>
          </a:p>
        </p:txBody>
      </p:sp>
      <p:sp>
        <p:nvSpPr>
          <p:cNvPr id="45059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solidFill>
                  <a:srgbClr val="0000FF"/>
                </a:solidFill>
                <a:latin typeface="LucidaSansTypewriter" pitchFamily="49" charset="0"/>
              </a:rPr>
              <a:t>System.out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object</a:t>
            </a:r>
          </a:p>
          <a:p>
            <a:pPr lvl="1" eaLnBrk="1" hangingPunct="1"/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Standard output object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Allows a Java application to display information in the 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command window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from which it executes. </a:t>
            </a:r>
          </a:p>
          <a:p>
            <a:pPr eaLnBrk="1" hangingPunct="1"/>
            <a:r>
              <a:rPr lang="en-US" altLang="en-US">
                <a:solidFill>
                  <a:srgbClr val="0000FF"/>
                </a:solidFill>
                <a:latin typeface="LucidaSansTypewriter" pitchFamily="49" charset="0"/>
              </a:rPr>
              <a:t>System.out.println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method 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Displays (or prints) a line of text in the command window. 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The string in the parentheses the 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argument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to the method. 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Positions the output cursor at the beginning of the next line in the command window.</a:t>
            </a:r>
          </a:p>
          <a:p>
            <a:pPr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Most statements end with a semicolon.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2.3  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Modifying Your First Java Program</a:t>
            </a:r>
          </a:p>
        </p:txBody>
      </p:sp>
      <p:sp>
        <p:nvSpPr>
          <p:cNvPr id="47107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Class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Welcome2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, shown in Fig. 2.3, uses two statements to produce the same output as that shown in Fig. 2.1.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System.out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’s method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print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displays a string.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Unlike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println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print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does not position the output cursor at the beginning of the next line in the command window.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The next character the program displays will appear immediately after the last character that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print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displays.</a:t>
            </a:r>
          </a:p>
          <a:p>
            <a:pPr lvl="1" eaLnBrk="1" hangingPunct="1">
              <a:lnSpc>
                <a:spcPct val="90000"/>
              </a:lnSpc>
            </a:pPr>
            <a:endParaRPr lang="en-US" altLang="en-US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1" descr="jhtp_02_IntroToApplications_Page_21"/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2463"/>
            <a:ext cx="9144000" cy="55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2.3  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Modifying Your First Java Program (Cont.)</a:t>
            </a:r>
          </a:p>
        </p:txBody>
      </p:sp>
      <p:sp>
        <p:nvSpPr>
          <p:cNvPr id="50179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500">
                <a:solidFill>
                  <a:srgbClr val="000000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en-US" sz="2500">
                <a:solidFill>
                  <a:srgbClr val="0000FF"/>
                </a:solidFill>
                <a:latin typeface="Times New Roman" panose="02020603050405020304" pitchFamily="18" charset="0"/>
              </a:rPr>
              <a:t>backslash</a:t>
            </a:r>
            <a:r>
              <a:rPr lang="en-US" altLang="en-US" sz="2500">
                <a:solidFill>
                  <a:srgbClr val="000000"/>
                </a:solidFill>
                <a:latin typeface="Times New Roman" panose="02020603050405020304" pitchFamily="18" charset="0"/>
              </a:rPr>
              <a:t> (</a:t>
            </a:r>
            <a:r>
              <a:rPr lang="en-US" altLang="en-US" sz="2500">
                <a:solidFill>
                  <a:srgbClr val="0000FF"/>
                </a:solidFill>
                <a:latin typeface="LucidaSansTypewriter" pitchFamily="49" charset="0"/>
              </a:rPr>
              <a:t>\</a:t>
            </a:r>
            <a:r>
              <a:rPr lang="en-US" altLang="en-US" sz="2500">
                <a:solidFill>
                  <a:srgbClr val="000000"/>
                </a:solidFill>
                <a:latin typeface="Times New Roman" panose="02020603050405020304" pitchFamily="18" charset="0"/>
              </a:rPr>
              <a:t>) is called an </a:t>
            </a:r>
            <a:r>
              <a:rPr lang="en-US" altLang="en-US" sz="2500">
                <a:solidFill>
                  <a:srgbClr val="0000FF"/>
                </a:solidFill>
                <a:latin typeface="Times New Roman" panose="02020603050405020304" pitchFamily="18" charset="0"/>
              </a:rPr>
              <a:t>escape character</a:t>
            </a:r>
            <a:r>
              <a:rPr lang="en-US" altLang="en-US" sz="250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100">
                <a:solidFill>
                  <a:srgbClr val="000000"/>
                </a:solidFill>
                <a:latin typeface="Times New Roman" panose="02020603050405020304" pitchFamily="18" charset="0"/>
              </a:rPr>
              <a:t>Indicates a “special character”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500">
                <a:solidFill>
                  <a:srgbClr val="000000"/>
                </a:solidFill>
                <a:latin typeface="Times New Roman" panose="02020603050405020304" pitchFamily="18" charset="0"/>
              </a:rPr>
              <a:t>Backslash is combined with the next character to form an </a:t>
            </a:r>
            <a:r>
              <a:rPr lang="en-US" altLang="en-US" sz="2500">
                <a:solidFill>
                  <a:srgbClr val="0000FF"/>
                </a:solidFill>
                <a:latin typeface="Times New Roman" panose="02020603050405020304" pitchFamily="18" charset="0"/>
              </a:rPr>
              <a:t>escape sequence</a:t>
            </a:r>
            <a:r>
              <a:rPr lang="en-US" altLang="en-US" sz="2500">
                <a:solidFill>
                  <a:srgbClr val="000000"/>
                </a:solidFill>
                <a:latin typeface="Times New Roman" panose="02020603050405020304" pitchFamily="18" charset="0"/>
              </a:rPr>
              <a:t>—</a:t>
            </a:r>
            <a:r>
              <a:rPr lang="en-US" altLang="en-US" sz="2500">
                <a:solidFill>
                  <a:srgbClr val="000000"/>
                </a:solidFill>
                <a:latin typeface="Lucida Console" panose="020B0609040504020204" pitchFamily="49" charset="0"/>
              </a:rPr>
              <a:t>\n</a:t>
            </a:r>
            <a:r>
              <a:rPr lang="en-US" altLang="en-US" sz="2500">
                <a:solidFill>
                  <a:srgbClr val="000000"/>
                </a:solidFill>
                <a:latin typeface="Times New Roman" panose="02020603050405020304" pitchFamily="18" charset="0"/>
              </a:rPr>
              <a:t> represents the newline character.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pic>
        <p:nvPicPr>
          <p:cNvPr id="50181" name="Picture 1" descr="jhtp_02_IntroToApplications_Page_1"/>
          <p:cNvPicPr>
            <a:picLocks noGrp="1" noChangeAspect="1"/>
          </p:cNvPicPr>
          <p:nvPr isPhoto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7" r="19681" b="27119"/>
          <a:stretch>
            <a:fillRect/>
          </a:stretch>
        </p:blipFill>
        <p:spPr bwMode="auto">
          <a:xfrm>
            <a:off x="762000" y="2860675"/>
            <a:ext cx="7343775" cy="3843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6" name="Picture 1" descr="jhtp_02_IntroToApplications_Page_23"/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2463"/>
            <a:ext cx="9144000" cy="55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2.4  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Displaying Text with </a:t>
            </a:r>
            <a:r>
              <a:rPr lang="en-US" dirty="0" err="1">
                <a:solidFill>
                  <a:srgbClr val="3380E6"/>
                </a:solidFill>
                <a:latin typeface="Lucida Console"/>
              </a:rPr>
              <a:t>printf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 </a:t>
            </a:r>
          </a:p>
        </p:txBody>
      </p:sp>
      <p:sp>
        <p:nvSpPr>
          <p:cNvPr id="53251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71600"/>
            <a:ext cx="8229600" cy="4525963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2300">
                <a:solidFill>
                  <a:srgbClr val="0000FF"/>
                </a:solidFill>
                <a:latin typeface="LucidaSansTypewriter" pitchFamily="49" charset="0"/>
              </a:rPr>
              <a:t>System.out.printf</a:t>
            </a:r>
            <a:r>
              <a:rPr lang="en-US" altLang="en-US" sz="2300">
                <a:solidFill>
                  <a:srgbClr val="000000"/>
                </a:solidFill>
                <a:latin typeface="Times New Roman" panose="02020603050405020304" pitchFamily="18" charset="0"/>
              </a:rPr>
              <a:t> method 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>
                <a:solidFill>
                  <a:srgbClr val="000000"/>
                </a:solidFill>
                <a:latin typeface="Lucida Console" panose="020B0609040504020204" pitchFamily="49" charset="0"/>
              </a:rPr>
              <a:t>f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</a:rPr>
              <a:t> means “formatted”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</a:rPr>
              <a:t>displays </a:t>
            </a:r>
            <a:r>
              <a:rPr lang="en-US" altLang="en-US" sz="2000" i="1">
                <a:solidFill>
                  <a:srgbClr val="000000"/>
                </a:solidFill>
                <a:latin typeface="Times New Roman" panose="02020603050405020304" pitchFamily="18" charset="0"/>
              </a:rPr>
              <a:t>formatted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</a:rPr>
              <a:t> data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300">
                <a:solidFill>
                  <a:srgbClr val="000000"/>
                </a:solidFill>
                <a:latin typeface="Times New Roman" panose="02020603050405020304" pitchFamily="18" charset="0"/>
              </a:rPr>
              <a:t>Multiple method arguments are placed in a </a:t>
            </a:r>
            <a:r>
              <a:rPr lang="en-US" altLang="en-US" sz="2300">
                <a:solidFill>
                  <a:srgbClr val="0000FF"/>
                </a:solidFill>
                <a:latin typeface="Times New Roman" panose="02020603050405020304" pitchFamily="18" charset="0"/>
              </a:rPr>
              <a:t>comma-separated list</a:t>
            </a:r>
            <a:r>
              <a:rPr lang="en-US" altLang="en-US" sz="230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300">
                <a:solidFill>
                  <a:srgbClr val="000000"/>
                </a:solidFill>
                <a:latin typeface="Times New Roman" panose="02020603050405020304" pitchFamily="18" charset="0"/>
              </a:rPr>
              <a:t>Calling a method is also referred to as </a:t>
            </a:r>
            <a:r>
              <a:rPr lang="en-US" altLang="en-US" sz="2300">
                <a:solidFill>
                  <a:srgbClr val="0000FF"/>
                </a:solidFill>
                <a:latin typeface="Times New Roman" panose="02020603050405020304" pitchFamily="18" charset="0"/>
              </a:rPr>
              <a:t>invoking</a:t>
            </a:r>
            <a:r>
              <a:rPr lang="en-US" altLang="en-US" sz="2300">
                <a:solidFill>
                  <a:srgbClr val="000000"/>
                </a:solidFill>
                <a:latin typeface="Times New Roman" panose="02020603050405020304" pitchFamily="18" charset="0"/>
              </a:rPr>
              <a:t> a method.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300">
                <a:solidFill>
                  <a:srgbClr val="000000"/>
                </a:solidFill>
                <a:latin typeface="Times New Roman" panose="02020603050405020304" pitchFamily="18" charset="0"/>
              </a:rPr>
              <a:t>Java allows large statements to be split over many lines. 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</a:rPr>
              <a:t>Cannot split a statement in the middle of an identifier or string.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300">
                <a:solidFill>
                  <a:srgbClr val="000000"/>
                </a:solidFill>
                <a:latin typeface="Times New Roman" panose="02020603050405020304" pitchFamily="18" charset="0"/>
              </a:rPr>
              <a:t>Method </a:t>
            </a:r>
            <a:r>
              <a:rPr lang="en-US" altLang="en-US" sz="2300">
                <a:solidFill>
                  <a:srgbClr val="000000"/>
                </a:solidFill>
                <a:latin typeface="Lucida Console" panose="020B0609040504020204" pitchFamily="49" charset="0"/>
              </a:rPr>
              <a:t>printf</a:t>
            </a:r>
            <a:r>
              <a:rPr lang="en-US" altLang="en-US" sz="2300">
                <a:solidFill>
                  <a:srgbClr val="000000"/>
                </a:solidFill>
                <a:latin typeface="Times New Roman" panose="02020603050405020304" pitchFamily="18" charset="0"/>
              </a:rPr>
              <a:t>’s first argument is a </a:t>
            </a:r>
            <a:r>
              <a:rPr lang="en-US" altLang="en-US" sz="2300">
                <a:solidFill>
                  <a:srgbClr val="0000FF"/>
                </a:solidFill>
                <a:latin typeface="Times New Roman" panose="02020603050405020304" pitchFamily="18" charset="0"/>
              </a:rPr>
              <a:t>format string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</a:rPr>
              <a:t>May consist of </a:t>
            </a:r>
            <a:r>
              <a:rPr lang="en-US" altLang="en-US" sz="2000">
                <a:solidFill>
                  <a:srgbClr val="0000FF"/>
                </a:solidFill>
                <a:latin typeface="Times New Roman" panose="02020603050405020304" pitchFamily="18" charset="0"/>
              </a:rPr>
              <a:t>fixed text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n-US" altLang="en-US" sz="2000">
                <a:solidFill>
                  <a:srgbClr val="0000FF"/>
                </a:solidFill>
                <a:latin typeface="Times New Roman" panose="02020603050405020304" pitchFamily="18" charset="0"/>
              </a:rPr>
              <a:t>format specifiers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</a:rPr>
              <a:t>Fixed text is output as it would be by </a:t>
            </a:r>
            <a:r>
              <a:rPr lang="en-US" altLang="en-US" sz="2000">
                <a:solidFill>
                  <a:srgbClr val="000000"/>
                </a:solidFill>
                <a:latin typeface="Lucida Console" panose="020B0609040504020204" pitchFamily="49" charset="0"/>
              </a:rPr>
              <a:t>print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</a:rPr>
              <a:t> or </a:t>
            </a:r>
            <a:r>
              <a:rPr lang="en-US" altLang="en-US" sz="2000">
                <a:solidFill>
                  <a:srgbClr val="000000"/>
                </a:solidFill>
                <a:latin typeface="Lucida Console" panose="020B0609040504020204" pitchFamily="49" charset="0"/>
              </a:rPr>
              <a:t>println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</a:rPr>
              <a:t>Each format specifier is a placeholder for a value and specifies the type of data to output.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300">
                <a:solidFill>
                  <a:srgbClr val="000000"/>
                </a:solidFill>
                <a:latin typeface="Times New Roman" panose="02020603050405020304" pitchFamily="18" charset="0"/>
              </a:rPr>
              <a:t>Format specifiers begin with a percent sign (</a:t>
            </a:r>
            <a:r>
              <a:rPr lang="en-US" altLang="en-US" sz="2300">
                <a:solidFill>
                  <a:srgbClr val="000000"/>
                </a:solidFill>
                <a:latin typeface="Lucida Console" panose="020B0609040504020204" pitchFamily="49" charset="0"/>
              </a:rPr>
              <a:t>%</a:t>
            </a:r>
            <a:r>
              <a:rPr lang="en-US" altLang="en-US" sz="2300">
                <a:solidFill>
                  <a:srgbClr val="000000"/>
                </a:solidFill>
                <a:latin typeface="Times New Roman" panose="02020603050405020304" pitchFamily="18" charset="0"/>
              </a:rPr>
              <a:t>) and are followed by a character that represents the data type. 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300">
                <a:solidFill>
                  <a:srgbClr val="000000"/>
                </a:solidFill>
                <a:latin typeface="Times New Roman" panose="02020603050405020304" pitchFamily="18" charset="0"/>
              </a:rPr>
              <a:t>Format specifier </a:t>
            </a:r>
            <a:r>
              <a:rPr lang="en-US" altLang="en-US" sz="2300">
                <a:solidFill>
                  <a:srgbClr val="0000FF"/>
                </a:solidFill>
                <a:latin typeface="LucidaSansTypewriter" pitchFamily="49" charset="0"/>
              </a:rPr>
              <a:t>%s</a:t>
            </a:r>
            <a:r>
              <a:rPr lang="en-US" altLang="en-US" sz="2300">
                <a:solidFill>
                  <a:srgbClr val="000000"/>
                </a:solidFill>
                <a:latin typeface="Times New Roman" panose="02020603050405020304" pitchFamily="18" charset="0"/>
              </a:rPr>
              <a:t> is a placeholder for a string.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298" name="Picture 1" descr="jhtp_02_IntroToApplications_Page_24"/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2463"/>
            <a:ext cx="9144000" cy="55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2.5  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Another Application: Adding Integers</a:t>
            </a:r>
          </a:p>
        </p:txBody>
      </p:sp>
      <p:sp>
        <p:nvSpPr>
          <p:cNvPr id="5632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Integers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are numbers like –22, 7, 0 and 1024</a:t>
            </a:r>
          </a:p>
          <a:p>
            <a:pPr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Programs remember numbers and other data in the computer’s memory and access that data through program elements called 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variables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To add 2 integer numbers we need 3 variables: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The first one to store the value of the first number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The second one to store the value of the second number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The third one to store the result of the addition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We need also 2 operations: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Addition (+) a binary operator to sum the numbers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Assignment (=) a binary operator to assign the value of the result</a:t>
            </a:r>
          </a:p>
          <a:p>
            <a:pPr lvl="1" eaLnBrk="1" hangingPunct="1">
              <a:lnSpc>
                <a:spcPct val="90000"/>
              </a:lnSpc>
            </a:pPr>
            <a:endParaRPr lang="en-US" altLang="en-US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70" name="Picture 1" descr="jhtp_02_IntroToApplications_Page_6"/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25" y="-296863"/>
            <a:ext cx="9144000" cy="555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sp>
        <p:nvSpPr>
          <p:cNvPr id="2" name="Rectangle 1"/>
          <p:cNvSpPr/>
          <p:nvPr/>
        </p:nvSpPr>
        <p:spPr>
          <a:xfrm>
            <a:off x="381000" y="4114800"/>
            <a:ext cx="73914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58373" name="Picture 1" descr="jhtp_02_IntroToApplications_Page_7"/>
          <p:cNvPicPr>
            <a:picLocks noGrp="1" noChangeAspect="1"/>
          </p:cNvPicPr>
          <p:nvPr isPhoto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70" b="52527"/>
          <a:stretch>
            <a:fillRect/>
          </a:stretch>
        </p:blipFill>
        <p:spPr bwMode="auto">
          <a:xfrm>
            <a:off x="457200" y="4048125"/>
            <a:ext cx="9144000" cy="227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6248400" y="6096000"/>
            <a:ext cx="1371600" cy="228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2.5.1  </a:t>
            </a:r>
            <a:r>
              <a:rPr lang="en-US" dirty="0">
                <a:solidFill>
                  <a:srgbClr val="3380E6"/>
                </a:solidFill>
                <a:latin typeface="Lucida Console" panose="020B0609040504020204" pitchFamily="49" charset="0"/>
              </a:rPr>
              <a:t>import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 Declarations </a:t>
            </a:r>
            <a:br>
              <a:rPr lang="en-US" dirty="0">
                <a:solidFill>
                  <a:srgbClr val="3380E6"/>
                </a:solidFill>
                <a:latin typeface="Arial"/>
              </a:rPr>
            </a:br>
            <a:endParaRPr lang="en-US" dirty="0">
              <a:solidFill>
                <a:srgbClr val="3380E6"/>
              </a:solidFill>
              <a:latin typeface="Arial"/>
            </a:endParaRPr>
          </a:p>
        </p:txBody>
      </p:sp>
      <p:sp>
        <p:nvSpPr>
          <p:cNvPr id="59395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Helps the compiler locate a class that is used in this program. </a:t>
            </a:r>
          </a:p>
          <a:p>
            <a:pPr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Rich set of predefined classes that you can reuse rather than “reinventing the wheel.” </a:t>
            </a:r>
          </a:p>
          <a:p>
            <a:pPr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Classes are grouped into </a:t>
            </a:r>
            <a:r>
              <a:rPr lang="en-US" altLang="en-US" i="1">
                <a:solidFill>
                  <a:srgbClr val="0000FF"/>
                </a:solidFill>
                <a:latin typeface="Times New Roman" panose="02020603050405020304" pitchFamily="18" charset="0"/>
              </a:rPr>
              <a:t>packages</a:t>
            </a:r>
            <a:r>
              <a:rPr lang="en-US" altLang="en-US" i="1">
                <a:solidFill>
                  <a:srgbClr val="000000"/>
                </a:solidFill>
                <a:latin typeface="Times New Roman" panose="02020603050405020304" pitchFamily="18" charset="0"/>
              </a:rPr>
              <a:t>—named groups of related classes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—and are collectively referred to as the 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Java class library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, or the 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Java Application Programming Interface 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(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Java API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). </a:t>
            </a:r>
          </a:p>
          <a:p>
            <a:pPr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You use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import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declarations to identify the predefined classes used in a Java program.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3380E6"/>
                </a:solidFill>
                <a:latin typeface="Arial"/>
              </a:rPr>
              <a:t>Outline</a:t>
            </a:r>
          </a:p>
        </p:txBody>
      </p:sp>
      <p:sp>
        <p:nvSpPr>
          <p:cNvPr id="1536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7950" indent="0">
              <a:buFont typeface="Wingdings 3" panose="05040102010807070707" pitchFamily="18" charset="2"/>
              <a:buNone/>
            </a:pPr>
            <a:r>
              <a:rPr lang="en-US" altLang="en-US">
                <a:solidFill>
                  <a:srgbClr val="24B5A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2.1  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107950" indent="0">
              <a:buFont typeface="Wingdings 3" panose="05040102010807070707" pitchFamily="18" charset="2"/>
              <a:buNone/>
            </a:pPr>
            <a:r>
              <a:rPr lang="en-US" altLang="en-US">
                <a:solidFill>
                  <a:srgbClr val="24B5A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2.2  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Your First Program in Java: Printing a Line of Text</a:t>
            </a:r>
          </a:p>
          <a:p>
            <a:pPr marL="107950" indent="0">
              <a:buFont typeface="Wingdings 3" panose="05040102010807070707" pitchFamily="18" charset="2"/>
              <a:buNone/>
            </a:pPr>
            <a:r>
              <a:rPr lang="en-US" altLang="en-US">
                <a:solidFill>
                  <a:srgbClr val="24B5A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2.3  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Modifying Your First Java Program</a:t>
            </a:r>
          </a:p>
          <a:p>
            <a:pPr marL="107950" indent="0">
              <a:buFont typeface="Wingdings 3" panose="05040102010807070707" pitchFamily="18" charset="2"/>
              <a:buNone/>
            </a:pPr>
            <a:r>
              <a:rPr lang="en-US" altLang="en-US">
                <a:solidFill>
                  <a:srgbClr val="24B5A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2.4   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Displaying Text with printf </a:t>
            </a:r>
          </a:p>
          <a:p>
            <a:pPr marL="107950" indent="0">
              <a:buFont typeface="Wingdings 3" panose="05040102010807070707" pitchFamily="18" charset="2"/>
              <a:buNone/>
            </a:pPr>
            <a:r>
              <a:rPr lang="en-US" altLang="en-US">
                <a:solidFill>
                  <a:srgbClr val="24B5A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2.5 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  Another Application: Adding Integers</a:t>
            </a:r>
          </a:p>
          <a:p>
            <a:pPr marL="107950" indent="0">
              <a:buFont typeface="Wingdings 3" panose="05040102010807070707" pitchFamily="18" charset="2"/>
              <a:buNone/>
            </a:pPr>
            <a:r>
              <a:rPr lang="en-US" altLang="en-US">
                <a:solidFill>
                  <a:srgbClr val="24B5A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2.6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   Memory Concepts</a:t>
            </a:r>
          </a:p>
          <a:p>
            <a:pPr marL="107950" indent="0">
              <a:buFont typeface="Wingdings 3" panose="05040102010807070707" pitchFamily="18" charset="2"/>
              <a:buNone/>
            </a:pPr>
            <a:r>
              <a:rPr lang="en-US" altLang="en-US">
                <a:solidFill>
                  <a:srgbClr val="24B5A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2.7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   Arithmetic</a:t>
            </a:r>
          </a:p>
          <a:p>
            <a:pPr marL="107950" indent="0">
              <a:buFont typeface="Wingdings 3" panose="05040102010807070707" pitchFamily="18" charset="2"/>
              <a:buNone/>
            </a:pPr>
            <a:r>
              <a:rPr lang="en-US" altLang="en-US">
                <a:solidFill>
                  <a:srgbClr val="24B5A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3.11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 Compound Assignment Operators</a:t>
            </a:r>
          </a:p>
          <a:p>
            <a:pPr marL="107950" indent="0">
              <a:buFont typeface="Wingdings 3" panose="05040102010807070707" pitchFamily="18" charset="2"/>
              <a:buNone/>
            </a:pPr>
            <a:r>
              <a:rPr lang="en-US" altLang="en-US">
                <a:solidFill>
                  <a:srgbClr val="24B5A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3.12</a:t>
            </a:r>
            <a:r>
              <a:rPr lang="en-US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 Increment and Decrement Operators</a:t>
            </a:r>
          </a:p>
          <a:p>
            <a:pPr marL="107950" indent="0">
              <a:buFont typeface="Wingdings 3" panose="05040102010807070707" pitchFamily="18" charset="2"/>
              <a:buNone/>
            </a:pPr>
            <a:r>
              <a:rPr lang="en-US" altLang="en-US">
                <a:solidFill>
                  <a:srgbClr val="24B5A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en-US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©1992-2015 by Pearson Education, Inc. All Rights Reserved.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42" name="Picture 1" descr="jhtp_02_IntroToApplications_Page_29"/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2463"/>
            <a:ext cx="9144000" cy="55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pic>
        <p:nvPicPr>
          <p:cNvPr id="61444" name="Picture 1" descr="jhtp_02_IntroToApplications_Page_30"/>
          <p:cNvPicPr>
            <a:picLocks noGrp="1" noChangeAspect="1"/>
          </p:cNvPicPr>
          <p:nvPr isPhoto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>
            <a:fillRect/>
          </a:stretch>
        </p:blipFill>
        <p:spPr bwMode="auto">
          <a:xfrm>
            <a:off x="0" y="2590800"/>
            <a:ext cx="9144000" cy="277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2.5.3  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Declaring and Creating a </a:t>
            </a:r>
            <a:r>
              <a:rPr lang="en-US" dirty="0">
                <a:solidFill>
                  <a:srgbClr val="3380E6"/>
                </a:solidFill>
                <a:latin typeface="Lucida Console" panose="020B0609040504020204" pitchFamily="49" charset="0"/>
              </a:rPr>
              <a:t>Scanner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 to Obtain User Input from the Keyboard</a:t>
            </a:r>
          </a:p>
        </p:txBody>
      </p:sp>
      <p:sp>
        <p:nvSpPr>
          <p:cNvPr id="62467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500">
                <a:solidFill>
                  <a:srgbClr val="0000FF"/>
                </a:solidFill>
                <a:latin typeface="Times New Roman" panose="02020603050405020304" pitchFamily="18" charset="0"/>
              </a:rPr>
              <a:t>Variable declaration statement</a:t>
            </a:r>
          </a:p>
          <a:p>
            <a:pPr lvl="2" eaLnBrk="1" hangingPunct="1">
              <a:lnSpc>
                <a:spcPct val="90000"/>
              </a:lnSpc>
              <a:buFont typeface="Wingdings 2" panose="05020102010507070707" pitchFamily="18" charset="2"/>
              <a:buNone/>
            </a:pPr>
            <a:r>
              <a:rPr lang="en-US" altLang="en-US" sz="1900">
                <a:solidFill>
                  <a:srgbClr val="000000"/>
                </a:solidFill>
                <a:latin typeface="Lucida Console" panose="020B0609040504020204" pitchFamily="49" charset="0"/>
              </a:rPr>
              <a:t>	Scanner input = </a:t>
            </a:r>
            <a:r>
              <a:rPr lang="en-US" altLang="en-US" sz="1900">
                <a:solidFill>
                  <a:srgbClr val="0000FF"/>
                </a:solidFill>
                <a:latin typeface="Lucida Console" panose="020B0609040504020204" pitchFamily="49" charset="0"/>
              </a:rPr>
              <a:t>new</a:t>
            </a:r>
            <a:r>
              <a:rPr lang="en-US" altLang="en-US" sz="1900">
                <a:solidFill>
                  <a:srgbClr val="000000"/>
                </a:solidFill>
                <a:latin typeface="Lucida Console" panose="020B0609040504020204" pitchFamily="49" charset="0"/>
              </a:rPr>
              <a:t> Scanner( System.in );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100">
                <a:solidFill>
                  <a:srgbClr val="000000"/>
                </a:solidFill>
                <a:latin typeface="Times New Roman" panose="02020603050405020304" pitchFamily="18" charset="0"/>
              </a:rPr>
              <a:t>Specifies the name (</a:t>
            </a:r>
            <a:r>
              <a:rPr lang="en-US" altLang="en-US" sz="2100">
                <a:solidFill>
                  <a:srgbClr val="000000"/>
                </a:solidFill>
                <a:latin typeface="Lucida Console" panose="020B0609040504020204" pitchFamily="49" charset="0"/>
              </a:rPr>
              <a:t>input</a:t>
            </a:r>
            <a:r>
              <a:rPr lang="en-US" altLang="en-US" sz="2100">
                <a:solidFill>
                  <a:srgbClr val="000000"/>
                </a:solidFill>
                <a:latin typeface="Times New Roman" panose="02020603050405020304" pitchFamily="18" charset="0"/>
              </a:rPr>
              <a:t>) and type (</a:t>
            </a:r>
            <a:r>
              <a:rPr lang="en-US" altLang="en-US" sz="2100">
                <a:solidFill>
                  <a:srgbClr val="000000"/>
                </a:solidFill>
                <a:latin typeface="Lucida Console" panose="020B0609040504020204" pitchFamily="49" charset="0"/>
              </a:rPr>
              <a:t>Scanner</a:t>
            </a:r>
            <a:r>
              <a:rPr lang="en-US" altLang="en-US" sz="2100">
                <a:solidFill>
                  <a:srgbClr val="000000"/>
                </a:solidFill>
                <a:latin typeface="Times New Roman" panose="02020603050405020304" pitchFamily="18" charset="0"/>
              </a:rPr>
              <a:t>) of a variable that is used in this program. 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300">
                <a:solidFill>
                  <a:srgbClr val="0000FF"/>
                </a:solidFill>
                <a:latin typeface="LucidaSansTypewriter" pitchFamily="49" charset="0"/>
              </a:rPr>
              <a:t>Scanner</a:t>
            </a:r>
            <a:r>
              <a:rPr lang="en-US" altLang="en-US" sz="230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</a:rPr>
              <a:t>Enables a program to read data for use in a program. 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</a:rPr>
              <a:t>Data can come from many sources, such as the user at the keyboard or a file on disk. 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</a:rPr>
              <a:t>Before using a </a:t>
            </a:r>
            <a:r>
              <a:rPr lang="en-US" altLang="en-US" sz="2000">
                <a:solidFill>
                  <a:srgbClr val="000000"/>
                </a:solidFill>
                <a:latin typeface="Lucida Console" panose="020B0609040504020204" pitchFamily="49" charset="0"/>
              </a:rPr>
              <a:t>Scanner</a:t>
            </a:r>
            <a:r>
              <a:rPr lang="en-US" altLang="en-US" sz="2000">
                <a:solidFill>
                  <a:srgbClr val="000000"/>
                </a:solidFill>
                <a:latin typeface="Times New Roman" panose="02020603050405020304" pitchFamily="18" charset="0"/>
              </a:rPr>
              <a:t>, you must create it and specify the source of the data. </a:t>
            </a:r>
            <a:endParaRPr lang="en-US" altLang="en-US" sz="240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en-US" sz="2400">
                <a:solidFill>
                  <a:srgbClr val="000000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en-US" sz="2400">
                <a:solidFill>
                  <a:srgbClr val="0000FF"/>
                </a:solidFill>
                <a:latin typeface="LucidaSansTypewriter" pitchFamily="49" charset="0"/>
              </a:rPr>
              <a:t>new</a:t>
            </a:r>
            <a:r>
              <a:rPr lang="en-US" altLang="en-US" sz="2400">
                <a:solidFill>
                  <a:srgbClr val="000000"/>
                </a:solidFill>
                <a:latin typeface="Times New Roman" panose="02020603050405020304" pitchFamily="18" charset="0"/>
              </a:rPr>
              <a:t> keyword creates an object (special variable).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400">
                <a:solidFill>
                  <a:srgbClr val="0000FF"/>
                </a:solidFill>
                <a:latin typeface="Times New Roman" panose="02020603050405020304" pitchFamily="18" charset="0"/>
              </a:rPr>
              <a:t>Standard input object</a:t>
            </a:r>
            <a:r>
              <a:rPr lang="en-US" altLang="en-US" sz="240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altLang="en-US" sz="2400">
                <a:solidFill>
                  <a:srgbClr val="0000FF"/>
                </a:solidFill>
                <a:latin typeface="LucidaSansTypewriter" pitchFamily="49" charset="0"/>
              </a:rPr>
              <a:t>System.in</a:t>
            </a:r>
            <a:r>
              <a:rPr lang="en-US" altLang="en-US" sz="2400">
                <a:solidFill>
                  <a:srgbClr val="000000"/>
                </a:solidFill>
                <a:latin typeface="Times New Roman" panose="02020603050405020304" pitchFamily="18" charset="0"/>
              </a:rPr>
              <a:t>, enables applications to read bytes of data typed by the user. 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400">
                <a:solidFill>
                  <a:srgbClr val="000000"/>
                </a:solidFill>
                <a:latin typeface="Lucida Console" panose="020B0609040504020204" pitchFamily="49" charset="0"/>
              </a:rPr>
              <a:t>Scanner</a:t>
            </a:r>
            <a:r>
              <a:rPr lang="en-US" altLang="en-US" sz="2400">
                <a:solidFill>
                  <a:srgbClr val="000000"/>
                </a:solidFill>
                <a:latin typeface="Times New Roman" panose="02020603050405020304" pitchFamily="18" charset="0"/>
              </a:rPr>
              <a:t> object (variable) translates these bytes into types that can be used in a program. </a:t>
            </a:r>
          </a:p>
          <a:p>
            <a:pPr eaLnBrk="1" hangingPunct="1">
              <a:lnSpc>
                <a:spcPct val="80000"/>
              </a:lnSpc>
            </a:pPr>
            <a:endParaRPr lang="en-US" altLang="en-US" sz="240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lnSpc>
                <a:spcPct val="90000"/>
              </a:lnSpc>
            </a:pPr>
            <a:endParaRPr lang="en-US" altLang="en-US" sz="250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>
              <a:lnSpc>
                <a:spcPct val="90000"/>
              </a:lnSpc>
            </a:pPr>
            <a:endParaRPr lang="en-US" altLang="en-US" sz="21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2.5.4  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Declaring Variables to Store Integers</a:t>
            </a:r>
          </a:p>
        </p:txBody>
      </p:sp>
      <p:sp>
        <p:nvSpPr>
          <p:cNvPr id="52227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sz="2500" dirty="0">
                <a:solidFill>
                  <a:srgbClr val="000000"/>
                </a:solidFill>
                <a:latin typeface="Times New Roman" pitchFamily="18" charset="0"/>
              </a:rPr>
              <a:t>Variable declaration statements </a:t>
            </a:r>
          </a:p>
          <a:p>
            <a:pPr lvl="2" eaLnBrk="1" hangingPunct="1">
              <a:buFont typeface="Wingdings 2" panose="05020102010507070707" pitchFamily="18" charset="2"/>
              <a:buNone/>
              <a:defRPr/>
            </a:pPr>
            <a:r>
              <a:rPr lang="en-US" altLang="en-US" sz="1900" dirty="0">
                <a:solidFill>
                  <a:srgbClr val="0000FF"/>
                </a:solidFill>
                <a:latin typeface="Lucida Console" pitchFamily="49" charset="0"/>
              </a:rPr>
              <a:t>	</a:t>
            </a:r>
            <a:r>
              <a:rPr lang="en-US" altLang="en-US" sz="1900" dirty="0" err="1">
                <a:solidFill>
                  <a:srgbClr val="0000FF"/>
                </a:solidFill>
                <a:latin typeface="Lucida Console" pitchFamily="49" charset="0"/>
              </a:rPr>
              <a:t>int</a:t>
            </a:r>
            <a:r>
              <a:rPr lang="en-US" altLang="en-US" sz="1900" dirty="0">
                <a:solidFill>
                  <a:srgbClr val="000000"/>
                </a:solidFill>
                <a:latin typeface="Lucida Console" pitchFamily="49" charset="0"/>
              </a:rPr>
              <a:t> number1; </a:t>
            </a:r>
            <a:r>
              <a:rPr lang="en-US" altLang="en-US" sz="1900" dirty="0">
                <a:solidFill>
                  <a:srgbClr val="00BF00"/>
                </a:solidFill>
                <a:latin typeface="Lucida Console" pitchFamily="49" charset="0"/>
              </a:rPr>
              <a:t>// first number to add</a:t>
            </a:r>
            <a:br>
              <a:rPr lang="en-US" altLang="en-US" sz="1900" dirty="0">
                <a:solidFill>
                  <a:srgbClr val="00BF00"/>
                </a:solidFill>
                <a:latin typeface="Lucida Console" pitchFamily="49" charset="0"/>
              </a:rPr>
            </a:br>
            <a:r>
              <a:rPr lang="en-US" altLang="en-US" sz="1900" dirty="0" err="1">
                <a:solidFill>
                  <a:srgbClr val="0000FF"/>
                </a:solidFill>
                <a:latin typeface="Lucida Console" pitchFamily="49" charset="0"/>
              </a:rPr>
              <a:t>int</a:t>
            </a:r>
            <a:r>
              <a:rPr lang="en-US" altLang="en-US" sz="1900" dirty="0">
                <a:solidFill>
                  <a:srgbClr val="000000"/>
                </a:solidFill>
                <a:latin typeface="Lucida Console" pitchFamily="49" charset="0"/>
              </a:rPr>
              <a:t> number2; </a:t>
            </a:r>
            <a:r>
              <a:rPr lang="en-US" altLang="en-US" sz="1900" dirty="0">
                <a:solidFill>
                  <a:srgbClr val="00BF00"/>
                </a:solidFill>
                <a:latin typeface="Lucida Console" pitchFamily="49" charset="0"/>
              </a:rPr>
              <a:t>// second number to add</a:t>
            </a:r>
            <a:br>
              <a:rPr lang="en-US" altLang="en-US" sz="1900" dirty="0">
                <a:solidFill>
                  <a:srgbClr val="00BF00"/>
                </a:solidFill>
                <a:latin typeface="Lucida Console" pitchFamily="49" charset="0"/>
              </a:rPr>
            </a:br>
            <a:r>
              <a:rPr lang="en-US" altLang="en-US" sz="1900" dirty="0" err="1">
                <a:solidFill>
                  <a:srgbClr val="0000FF"/>
                </a:solidFill>
                <a:latin typeface="Lucida Console" pitchFamily="49" charset="0"/>
              </a:rPr>
              <a:t>int</a:t>
            </a:r>
            <a:r>
              <a:rPr lang="en-US" altLang="en-US" sz="1900" dirty="0">
                <a:solidFill>
                  <a:srgbClr val="000000"/>
                </a:solidFill>
                <a:latin typeface="Lucida Console" pitchFamily="49" charset="0"/>
              </a:rPr>
              <a:t> sum; </a:t>
            </a:r>
            <a:r>
              <a:rPr lang="en-US" altLang="en-US" sz="1900" dirty="0">
                <a:solidFill>
                  <a:srgbClr val="00BF00"/>
                </a:solidFill>
                <a:latin typeface="Lucida Console" pitchFamily="49" charset="0"/>
              </a:rPr>
              <a:t>// sum of number1 and number2</a:t>
            </a:r>
          </a:p>
          <a:p>
            <a:pPr eaLnBrk="1" hangingPunct="1">
              <a:buFont typeface="Wingdings 3" panose="05040102010807070707" pitchFamily="18" charset="2"/>
              <a:buNone/>
              <a:defRPr/>
            </a:pPr>
            <a:r>
              <a:rPr lang="en-US" altLang="en-US" sz="2500" dirty="0">
                <a:solidFill>
                  <a:srgbClr val="000000"/>
                </a:solidFill>
                <a:latin typeface="Times New Roman" pitchFamily="18" charset="0"/>
              </a:rPr>
              <a:t>	declare that variables </a:t>
            </a:r>
            <a:r>
              <a:rPr lang="en-US" altLang="en-US" sz="2500" dirty="0">
                <a:solidFill>
                  <a:srgbClr val="000000"/>
                </a:solidFill>
                <a:latin typeface="Lucida Console" pitchFamily="49" charset="0"/>
              </a:rPr>
              <a:t>number1</a:t>
            </a:r>
            <a:r>
              <a:rPr lang="en-US" altLang="en-US" sz="2500" dirty="0">
                <a:solidFill>
                  <a:srgbClr val="000000"/>
                </a:solidFill>
                <a:latin typeface="Times New Roman" pitchFamily="18" charset="0"/>
              </a:rPr>
              <a:t>, </a:t>
            </a:r>
            <a:r>
              <a:rPr lang="en-US" altLang="en-US" sz="2500" dirty="0">
                <a:solidFill>
                  <a:srgbClr val="000000"/>
                </a:solidFill>
                <a:latin typeface="Lucida Console" pitchFamily="49" charset="0"/>
              </a:rPr>
              <a:t>number2</a:t>
            </a:r>
            <a:r>
              <a:rPr lang="en-US" altLang="en-US" sz="2500" dirty="0">
                <a:solidFill>
                  <a:srgbClr val="000000"/>
                </a:solidFill>
                <a:latin typeface="Times New Roman" pitchFamily="18" charset="0"/>
              </a:rPr>
              <a:t> and </a:t>
            </a:r>
            <a:r>
              <a:rPr lang="en-US" altLang="en-US" sz="2500" dirty="0">
                <a:solidFill>
                  <a:srgbClr val="000000"/>
                </a:solidFill>
                <a:latin typeface="Lucida Console" pitchFamily="49" charset="0"/>
              </a:rPr>
              <a:t>sum</a:t>
            </a:r>
            <a:r>
              <a:rPr lang="en-US" altLang="en-US" sz="2500" dirty="0">
                <a:solidFill>
                  <a:srgbClr val="000000"/>
                </a:solidFill>
                <a:latin typeface="Times New Roman" pitchFamily="18" charset="0"/>
              </a:rPr>
              <a:t> hold data of type </a:t>
            </a:r>
            <a:r>
              <a:rPr lang="en-US" altLang="en-US" sz="2500" dirty="0" err="1">
                <a:solidFill>
                  <a:srgbClr val="0000FF"/>
                </a:solidFill>
                <a:latin typeface="LucidaSansTypewriter" pitchFamily="49" charset="0"/>
              </a:rPr>
              <a:t>int</a:t>
            </a:r>
            <a:endParaRPr lang="en-US" altLang="en-US" sz="2500" dirty="0">
              <a:solidFill>
                <a:srgbClr val="0000FF"/>
              </a:solidFill>
              <a:latin typeface="LucidaSansTypewriter" pitchFamily="49" charset="0"/>
            </a:endParaRPr>
          </a:p>
          <a:p>
            <a:pPr lvl="1" eaLnBrk="1" hangingPunct="1">
              <a:defRPr/>
            </a:pPr>
            <a:r>
              <a:rPr lang="en-US" altLang="en-US" sz="2100" dirty="0">
                <a:solidFill>
                  <a:srgbClr val="000000"/>
                </a:solidFill>
                <a:latin typeface="Times New Roman" pitchFamily="18" charset="0"/>
              </a:rPr>
              <a:t>They can hold integer. </a:t>
            </a:r>
          </a:p>
          <a:p>
            <a:pPr lvl="1" eaLnBrk="1" hangingPunct="1">
              <a:defRPr/>
            </a:pPr>
            <a:r>
              <a:rPr lang="en-US" altLang="en-US" sz="2100" dirty="0">
                <a:solidFill>
                  <a:srgbClr val="000000"/>
                </a:solidFill>
                <a:latin typeface="Times New Roman" pitchFamily="18" charset="0"/>
              </a:rPr>
              <a:t>Range of values for an </a:t>
            </a:r>
            <a:r>
              <a:rPr lang="en-US" altLang="en-US" sz="2100" dirty="0" err="1">
                <a:solidFill>
                  <a:srgbClr val="000000"/>
                </a:solidFill>
                <a:latin typeface="Lucida Console" pitchFamily="49" charset="0"/>
              </a:rPr>
              <a:t>int</a:t>
            </a:r>
            <a:r>
              <a:rPr lang="en-US" altLang="en-US" sz="2100" dirty="0">
                <a:solidFill>
                  <a:srgbClr val="000000"/>
                </a:solidFill>
                <a:latin typeface="Times New Roman" pitchFamily="18" charset="0"/>
              </a:rPr>
              <a:t> is –2,147,483,648 to +2,147,483,647. </a:t>
            </a:r>
          </a:p>
          <a:p>
            <a:pPr lvl="1" eaLnBrk="1" hangingPunct="1">
              <a:defRPr/>
            </a:pPr>
            <a:r>
              <a:rPr lang="en-US" altLang="en-US" sz="2100" dirty="0">
                <a:solidFill>
                  <a:srgbClr val="000000"/>
                </a:solidFill>
                <a:latin typeface="Times New Roman" pitchFamily="18" charset="0"/>
              </a:rPr>
              <a:t>The </a:t>
            </a:r>
            <a:r>
              <a:rPr lang="en-US" altLang="en-US" sz="2100" dirty="0" err="1">
                <a:solidFill>
                  <a:srgbClr val="000000"/>
                </a:solidFill>
                <a:latin typeface="Lucida Console" pitchFamily="49" charset="0"/>
              </a:rPr>
              <a:t>int</a:t>
            </a:r>
            <a:r>
              <a:rPr lang="en-US" altLang="en-US" sz="2100" dirty="0">
                <a:solidFill>
                  <a:srgbClr val="000000"/>
                </a:solidFill>
                <a:latin typeface="Times New Roman" pitchFamily="18" charset="0"/>
              </a:rPr>
              <a:t> values you use in a program may not contain commas. </a:t>
            </a:r>
          </a:p>
          <a:p>
            <a:pPr eaLnBrk="1" hangingPunct="1">
              <a:defRPr/>
            </a:pPr>
            <a:r>
              <a:rPr lang="en-US" altLang="en-US" sz="2500" dirty="0">
                <a:solidFill>
                  <a:srgbClr val="000000"/>
                </a:solidFill>
                <a:latin typeface="Times New Roman" pitchFamily="18" charset="0"/>
              </a:rPr>
              <a:t>Several variables of the same type may be declared in one declaration with the variable names separated by commas.</a:t>
            </a:r>
          </a:p>
          <a:p>
            <a:pPr marL="109537" lvl="2" indent="0" eaLnBrk="1" hangingPunct="1">
              <a:spcBef>
                <a:spcPts val="400"/>
              </a:spcBef>
              <a:buClr>
                <a:schemeClr val="accent1"/>
              </a:buClr>
              <a:buSzPct val="68000"/>
              <a:buFont typeface="Wingdings 2" panose="05020102010507070707" pitchFamily="18" charset="2"/>
              <a:buNone/>
              <a:defRPr/>
            </a:pPr>
            <a:r>
              <a:rPr lang="en-US" altLang="en-US" sz="2500" dirty="0">
                <a:solidFill>
                  <a:srgbClr val="000000"/>
                </a:solidFill>
                <a:latin typeface="Times New Roman" pitchFamily="18" charset="0"/>
              </a:rPr>
              <a:t>	</a:t>
            </a:r>
            <a:r>
              <a:rPr lang="en-US" altLang="en-US" sz="1900" dirty="0" err="1">
                <a:solidFill>
                  <a:srgbClr val="0000FF"/>
                </a:solidFill>
                <a:latin typeface="Lucida Console" pitchFamily="49" charset="0"/>
              </a:rPr>
              <a:t>int</a:t>
            </a:r>
            <a:r>
              <a:rPr lang="en-US" altLang="en-US" sz="1900" dirty="0">
                <a:solidFill>
                  <a:srgbClr val="000000"/>
                </a:solidFill>
                <a:latin typeface="Lucida Console" pitchFamily="49" charset="0"/>
              </a:rPr>
              <a:t> number1, number2, sum; </a:t>
            </a:r>
            <a:endParaRPr lang="en-US" altLang="en-US" sz="1900" dirty="0">
              <a:solidFill>
                <a:srgbClr val="00BF00"/>
              </a:solidFill>
              <a:latin typeface="Lucida Console" pitchFamily="49" charset="0"/>
            </a:endParaRPr>
          </a:p>
          <a:p>
            <a:pPr marL="109537" indent="0" eaLnBrk="1" hangingPunct="1">
              <a:buFont typeface="Wingdings 3" panose="05040102010807070707" pitchFamily="18" charset="2"/>
              <a:buNone/>
              <a:defRPr/>
            </a:pPr>
            <a:endParaRPr lang="en-US" altLang="en-US" sz="25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62" name="Picture 1" descr="jhtp_02_IntroToApplications_Page_33"/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09600"/>
            <a:ext cx="9144000" cy="555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pic>
        <p:nvPicPr>
          <p:cNvPr id="66564" name="Picture 1" descr="jhtp_02_IntroToApplications_Page_34"/>
          <p:cNvPicPr>
            <a:picLocks noGrp="1" noChangeAspect="1"/>
          </p:cNvPicPr>
          <p:nvPr isPhoto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517"/>
          <a:stretch>
            <a:fillRect/>
          </a:stretch>
        </p:blipFill>
        <p:spPr bwMode="auto">
          <a:xfrm>
            <a:off x="0" y="3048000"/>
            <a:ext cx="9144000" cy="3024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2.5.5  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Prompting the User for Input</a:t>
            </a:r>
          </a:p>
        </p:txBody>
      </p:sp>
      <p:sp>
        <p:nvSpPr>
          <p:cNvPr id="67587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Prompt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Output statement that directs the user to take a specific action. </a:t>
            </a:r>
          </a:p>
          <a:p>
            <a:pPr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System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Part of package </a:t>
            </a:r>
            <a:r>
              <a:rPr lang="en-US" altLang="en-US">
                <a:solidFill>
                  <a:srgbClr val="0000FF"/>
                </a:solidFill>
                <a:latin typeface="LucidaSansTypewriter" pitchFamily="49" charset="0"/>
              </a:rPr>
              <a:t>java.lang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Class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System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is not imported with an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import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declaration at the beginning of the program.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pic>
        <p:nvPicPr>
          <p:cNvPr id="67589" name="Picture 1" descr="jhtp_02_IntroToApplications_Page_35"/>
          <p:cNvPicPr>
            <a:picLocks noGrp="1" noChangeAspect="1"/>
          </p:cNvPicPr>
          <p:nvPr isPhoto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288"/>
          <a:stretch>
            <a:fillRect/>
          </a:stretch>
        </p:blipFill>
        <p:spPr bwMode="auto">
          <a:xfrm>
            <a:off x="0" y="3886200"/>
            <a:ext cx="9144000" cy="214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2.5.6  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Obtaining an </a:t>
            </a:r>
            <a:r>
              <a:rPr lang="en-US" dirty="0" err="1">
                <a:solidFill>
                  <a:srgbClr val="3380E6"/>
                </a:solidFill>
                <a:latin typeface="Arial"/>
              </a:rPr>
              <a:t>int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 as Input from the User</a:t>
            </a:r>
          </a:p>
        </p:txBody>
      </p:sp>
      <p:sp>
        <p:nvSpPr>
          <p:cNvPr id="69635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81138"/>
            <a:ext cx="8305800" cy="4525962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Scanner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method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nextInt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pPr lvl="2" eaLnBrk="1" hangingPunct="1">
              <a:lnSpc>
                <a:spcPct val="90000"/>
              </a:lnSpc>
              <a:buFont typeface="Wingdings 2" panose="05020102010507070707" pitchFamily="18" charset="2"/>
              <a:buNone/>
            </a:pPr>
            <a:r>
              <a:rPr lang="en-US" altLang="en-US" sz="1800">
                <a:solidFill>
                  <a:srgbClr val="000000"/>
                </a:solidFill>
                <a:latin typeface="Lucida Console" panose="020B0609040504020204" pitchFamily="49" charset="0"/>
              </a:rPr>
              <a:t>number1 = input.nextInt(); </a:t>
            </a:r>
            <a:r>
              <a:rPr lang="en-US" altLang="en-US" sz="1800">
                <a:solidFill>
                  <a:srgbClr val="00BF00"/>
                </a:solidFill>
                <a:latin typeface="Lucida Console" panose="020B0609040504020204" pitchFamily="49" charset="0"/>
              </a:rPr>
              <a:t>// read first number from user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Obtains an integer from the user at the keyboard.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Program </a:t>
            </a:r>
            <a:r>
              <a:rPr lang="en-US" altLang="en-US" i="1">
                <a:solidFill>
                  <a:srgbClr val="000000"/>
                </a:solidFill>
                <a:latin typeface="Times New Roman" panose="02020603050405020304" pitchFamily="18" charset="0"/>
              </a:rPr>
              <a:t>waits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for the user to type the number and press the </a:t>
            </a:r>
            <a:r>
              <a:rPr lang="en-US" altLang="en-US" i="1">
                <a:solidFill>
                  <a:srgbClr val="000000"/>
                </a:solidFill>
                <a:latin typeface="Times New Roman" panose="02020603050405020304" pitchFamily="18" charset="0"/>
              </a:rPr>
              <a:t>Enter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key to submit the number to the program.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The result of the call to method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nextInt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is placed in variable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number1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by using the 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assignment operator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altLang="en-US">
                <a:solidFill>
                  <a:srgbClr val="0000FF"/>
                </a:solidFill>
                <a:latin typeface="LucidaSansTypewriter" pitchFamily="49" charset="0"/>
              </a:rPr>
              <a:t>=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“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number1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i="1">
                <a:solidFill>
                  <a:srgbClr val="000000"/>
                </a:solidFill>
                <a:latin typeface="Times New Roman" panose="02020603050405020304" pitchFamily="18" charset="0"/>
              </a:rPr>
              <a:t>gets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the value of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input.nextInt()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.”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Operator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is called a 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binary operator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—it has </a:t>
            </a:r>
            <a:r>
              <a:rPr lang="en-US" altLang="en-US" i="1">
                <a:solidFill>
                  <a:srgbClr val="000000"/>
                </a:solidFill>
                <a:latin typeface="Times New Roman" panose="02020603050405020304" pitchFamily="18" charset="0"/>
              </a:rPr>
              <a:t>two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operands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Everything to the </a:t>
            </a:r>
            <a:r>
              <a:rPr lang="en-US" altLang="en-US" i="1">
                <a:solidFill>
                  <a:srgbClr val="000000"/>
                </a:solidFill>
                <a:latin typeface="Times New Roman" panose="02020603050405020304" pitchFamily="18" charset="0"/>
              </a:rPr>
              <a:t>right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of the assignment operator,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, is always evaluated </a:t>
            </a:r>
            <a:r>
              <a:rPr lang="en-US" altLang="en-US" i="1">
                <a:solidFill>
                  <a:srgbClr val="000000"/>
                </a:solidFill>
                <a:latin typeface="Times New Roman" panose="02020603050405020304" pitchFamily="18" charset="0"/>
              </a:rPr>
              <a:t>before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the assignment is performed.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>
                <a:solidFill>
                  <a:srgbClr val="24B5A1"/>
                </a:solidFill>
                <a:latin typeface="Arial"/>
              </a:rPr>
              <a:t>2.5  </a:t>
            </a:r>
            <a:r>
              <a:rPr lang="en-US">
                <a:solidFill>
                  <a:srgbClr val="3380E6"/>
                </a:solidFill>
                <a:latin typeface="Arial"/>
              </a:rPr>
              <a:t>Another Application: Adding Integers (Cont.)</a:t>
            </a:r>
          </a:p>
        </p:txBody>
      </p:sp>
      <p:sp>
        <p:nvSpPr>
          <p:cNvPr id="7168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81138"/>
            <a:ext cx="8458200" cy="4525962"/>
          </a:xfrm>
        </p:spPr>
        <p:txBody>
          <a:bodyPr/>
          <a:lstStyle/>
          <a:p>
            <a:pPr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Arithmetic</a:t>
            </a:r>
          </a:p>
          <a:p>
            <a:pPr lvl="2" eaLnBrk="1" hangingPunct="1">
              <a:buFont typeface="Wingdings 2" panose="05020102010507070707" pitchFamily="18" charset="2"/>
              <a:buNone/>
            </a:pPr>
            <a:r>
              <a:rPr lang="en-US" altLang="en-US" sz="1700">
                <a:solidFill>
                  <a:srgbClr val="000000"/>
                </a:solidFill>
                <a:latin typeface="Lucida Console" panose="020B0609040504020204" pitchFamily="49" charset="0"/>
              </a:rPr>
              <a:t>sum = number1 + number2; </a:t>
            </a:r>
            <a:r>
              <a:rPr lang="en-US" altLang="en-US" sz="1700">
                <a:solidFill>
                  <a:srgbClr val="00BF00"/>
                </a:solidFill>
                <a:latin typeface="Lucida Console" panose="020B0609040504020204" pitchFamily="49" charset="0"/>
              </a:rPr>
              <a:t>// add numbers then store total in sum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Assignment statement that calculates the sum of the variables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number1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number2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then assigns the result to variable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sum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by using the assignment operator,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“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sum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 i="1">
                <a:solidFill>
                  <a:srgbClr val="000000"/>
                </a:solidFill>
                <a:latin typeface="Times New Roman" panose="02020603050405020304" pitchFamily="18" charset="0"/>
              </a:rPr>
              <a:t>gets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the value of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number1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+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number2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.” 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Portions of statements that contain calculations are called 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expressions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An expression is any portion of a statement that has a value associated with it.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2.5.9  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Displaying the Result of the Calculation</a:t>
            </a:r>
          </a:p>
        </p:txBody>
      </p:sp>
      <p:sp>
        <p:nvSpPr>
          <p:cNvPr id="73731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Integer formatted output</a:t>
            </a:r>
          </a:p>
          <a:p>
            <a:pPr lvl="2" eaLnBrk="1" hangingPunct="1">
              <a:buFont typeface="Wingdings 2" panose="05020102010507070707" pitchFamily="18" charset="2"/>
              <a:buNone/>
            </a:pP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System.out.printf( </a:t>
            </a:r>
            <a:r>
              <a:rPr lang="en-US" altLang="en-US">
                <a:solidFill>
                  <a:srgbClr val="128AFF"/>
                </a:solidFill>
                <a:latin typeface="Lucida Console" panose="020B0609040504020204" pitchFamily="49" charset="0"/>
              </a:rPr>
              <a:t>"Sum is %d%n"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, sum ); </a:t>
            </a:r>
            <a:endParaRPr lang="en-US" altLang="en-US">
              <a:solidFill>
                <a:srgbClr val="00BF00"/>
              </a:solidFill>
              <a:latin typeface="Lucida Console" panose="020B0609040504020204" pitchFamily="49" charset="0"/>
            </a:endParaRP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Format specifier </a:t>
            </a:r>
            <a:r>
              <a:rPr lang="en-US" altLang="en-US">
                <a:solidFill>
                  <a:srgbClr val="0000FF"/>
                </a:solidFill>
                <a:latin typeface="LucidaSansTypewriter" pitchFamily="49" charset="0"/>
              </a:rPr>
              <a:t>%d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is a </a:t>
            </a:r>
            <a:r>
              <a:rPr lang="en-US" altLang="en-US" i="1">
                <a:solidFill>
                  <a:srgbClr val="000000"/>
                </a:solidFill>
                <a:latin typeface="Times New Roman" panose="02020603050405020304" pitchFamily="18" charset="0"/>
              </a:rPr>
              <a:t>placeholder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for an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int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value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The letter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d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stands for “decimal integer.”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2.6  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Memory Concepts</a:t>
            </a:r>
          </a:p>
        </p:txBody>
      </p:sp>
      <p:sp>
        <p:nvSpPr>
          <p:cNvPr id="62467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>
                <a:solidFill>
                  <a:srgbClr val="000000"/>
                </a:solidFill>
                <a:latin typeface="Times New Roman" pitchFamily="18" charset="0"/>
              </a:rPr>
              <a:t>Variables</a:t>
            </a:r>
          </a:p>
          <a:p>
            <a:pPr lvl="1" eaLnBrk="1" hangingPunct="1">
              <a:defRPr/>
            </a:pPr>
            <a:r>
              <a:rPr lang="en-US" altLang="en-US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A location in the computer’s memory where a value can be stored for use later in a program. </a:t>
            </a:r>
          </a:p>
          <a:p>
            <a:pPr lvl="1" eaLnBrk="1" hangingPunct="1">
              <a:defRPr/>
            </a:pPr>
            <a:r>
              <a:rPr lang="en-US" altLang="en-US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Every variable has a </a:t>
            </a:r>
            <a:r>
              <a:rPr lang="en-US" altLang="en-US" sz="2200" dirty="0">
                <a:solidFill>
                  <a:srgbClr val="0000FF"/>
                </a:solidFill>
                <a:latin typeface="Times New Roman" pitchFamily="18" charset="0"/>
              </a:rPr>
              <a:t>name</a:t>
            </a:r>
            <a:r>
              <a:rPr lang="en-US" altLang="en-US" sz="2200" dirty="0">
                <a:solidFill>
                  <a:srgbClr val="000000"/>
                </a:solidFill>
                <a:latin typeface="Times New Roman" pitchFamily="18" charset="0"/>
              </a:rPr>
              <a:t>, a </a:t>
            </a:r>
            <a:r>
              <a:rPr lang="en-US" altLang="en-US" sz="2200" dirty="0">
                <a:solidFill>
                  <a:srgbClr val="0000FF"/>
                </a:solidFill>
                <a:latin typeface="Times New Roman" pitchFamily="18" charset="0"/>
              </a:rPr>
              <a:t>type</a:t>
            </a:r>
            <a:r>
              <a:rPr lang="en-US" altLang="en-US" sz="2200" dirty="0">
                <a:solidFill>
                  <a:srgbClr val="000000"/>
                </a:solidFill>
                <a:latin typeface="Times New Roman" pitchFamily="18" charset="0"/>
              </a:rPr>
              <a:t>, a </a:t>
            </a:r>
            <a:r>
              <a:rPr lang="en-US" altLang="en-US" sz="2200" dirty="0">
                <a:solidFill>
                  <a:srgbClr val="0000FF"/>
                </a:solidFill>
                <a:latin typeface="Times New Roman" pitchFamily="18" charset="0"/>
              </a:rPr>
              <a:t>size</a:t>
            </a:r>
            <a:r>
              <a:rPr lang="en-US" altLang="en-US" sz="2200" dirty="0">
                <a:solidFill>
                  <a:srgbClr val="000000"/>
                </a:solidFill>
                <a:latin typeface="Times New Roman" pitchFamily="18" charset="0"/>
              </a:rPr>
              <a:t> (in bytes) and a </a:t>
            </a:r>
            <a:r>
              <a:rPr lang="en-US" altLang="en-US" sz="2200" dirty="0">
                <a:solidFill>
                  <a:srgbClr val="0000FF"/>
                </a:solidFill>
                <a:latin typeface="Times New Roman" pitchFamily="18" charset="0"/>
              </a:rPr>
              <a:t>value</a:t>
            </a:r>
            <a:r>
              <a:rPr lang="en-US" altLang="en-US" sz="2200" dirty="0">
                <a:solidFill>
                  <a:srgbClr val="000000"/>
                </a:solidFill>
                <a:latin typeface="Times New Roman" pitchFamily="18" charset="0"/>
              </a:rPr>
              <a:t>.</a:t>
            </a:r>
          </a:p>
          <a:p>
            <a:pPr lvl="1" eaLnBrk="1" hangingPunct="1">
              <a:defRPr/>
            </a:pPr>
            <a:r>
              <a:rPr lang="en-US" altLang="en-US" sz="2200" dirty="0">
                <a:solidFill>
                  <a:srgbClr val="000000"/>
                </a:solidFill>
                <a:latin typeface="Times New Roman" pitchFamily="18" charset="0"/>
              </a:rPr>
              <a:t>A variable’s </a:t>
            </a:r>
            <a:r>
              <a:rPr lang="en-US" altLang="en-US" sz="22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name</a:t>
            </a:r>
            <a:r>
              <a:rPr lang="en-US" altLang="en-US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 enables the program to access the value of the variable in memory. </a:t>
            </a:r>
          </a:p>
          <a:p>
            <a:pPr lvl="2" eaLnBrk="1" hangingPunct="1">
              <a:defRPr/>
            </a:pPr>
            <a:r>
              <a:rPr lang="en-US" alt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The name can be any valid identifier. </a:t>
            </a:r>
          </a:p>
          <a:p>
            <a:pPr lvl="1" eaLnBrk="1" hangingPunct="1">
              <a:defRPr/>
            </a:pPr>
            <a:r>
              <a:rPr lang="en-US" altLang="en-US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A variable’s type specifies what kind of information is stored at that location in memory. </a:t>
            </a:r>
          </a:p>
          <a:p>
            <a:pPr lvl="2" eaLnBrk="1" hangingPunct="1">
              <a:defRPr/>
            </a:pPr>
            <a:r>
              <a:rPr lang="en-US" alt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Must be declared with a name and a type before they can be used. </a:t>
            </a:r>
          </a:p>
          <a:p>
            <a:pPr lvl="1" eaLnBrk="1" hangingPunct="1">
              <a:defRPr/>
            </a:pPr>
            <a:r>
              <a:rPr lang="en-US" altLang="en-US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When a new value is placed into a variable, the new value replaces the previous value (if any) </a:t>
            </a:r>
          </a:p>
          <a:p>
            <a:pPr lvl="1" eaLnBrk="1" hangingPunct="1">
              <a:defRPr/>
            </a:pPr>
            <a:r>
              <a:rPr lang="en-US" altLang="en-US" sz="2200" dirty="0">
                <a:solidFill>
                  <a:srgbClr val="000000"/>
                </a:solidFill>
                <a:latin typeface="Times New Roman" panose="02020603050405020304" pitchFamily="18" charset="0"/>
              </a:rPr>
              <a:t>The previous value is lost, so this process is said to be </a:t>
            </a:r>
            <a:r>
              <a:rPr lang="en-US" altLang="en-US" sz="2200" i="1" dirty="0">
                <a:solidFill>
                  <a:srgbClr val="000000"/>
                </a:solidFill>
                <a:latin typeface="Times New Roman" pitchFamily="18" charset="0"/>
              </a:rPr>
              <a:t>destructive</a:t>
            </a:r>
            <a:r>
              <a:rPr lang="en-US" altLang="en-US" sz="2200" dirty="0">
                <a:solidFill>
                  <a:srgbClr val="000000"/>
                </a:solidFill>
                <a:latin typeface="Times New Roman" pitchFamily="18" charset="0"/>
              </a:rPr>
              <a:t>.</a:t>
            </a:r>
          </a:p>
          <a:p>
            <a:pPr marL="109537" indent="0" eaLnBrk="1" hangingPunct="1">
              <a:buFont typeface="Wingdings 3" panose="05040102010807070707" pitchFamily="18" charset="2"/>
              <a:buNone/>
              <a:defRPr/>
            </a:pPr>
            <a:endParaRPr lang="en-US" altLang="en-US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826" name="Picture 1" descr="jhtp_02_IntroToApplications_Page_38"/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616"/>
          <a:stretch>
            <a:fillRect/>
          </a:stretch>
        </p:blipFill>
        <p:spPr bwMode="auto">
          <a:xfrm>
            <a:off x="3175" y="1981200"/>
            <a:ext cx="9144000" cy="196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pic>
        <p:nvPicPr>
          <p:cNvPr id="77828" name="Picture 1" descr="jhtp_02_IntroToApplications_Page_37"/>
          <p:cNvPicPr>
            <a:picLocks noGrp="1" noChangeAspect="1"/>
          </p:cNvPicPr>
          <p:nvPr isPhoto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100"/>
          <a:stretch>
            <a:fillRect/>
          </a:stretch>
        </p:blipFill>
        <p:spPr bwMode="auto">
          <a:xfrm>
            <a:off x="-1588" y="533400"/>
            <a:ext cx="9144001" cy="1604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7829" name="Picture 1" descr="jhtp_02_IntroToApplications_Page_39"/>
          <p:cNvPicPr>
            <a:picLocks noGrp="1" noChangeAspect="1"/>
          </p:cNvPicPr>
          <p:nvPr isPhoto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957"/>
          <a:stretch>
            <a:fillRect/>
          </a:stretch>
        </p:blipFill>
        <p:spPr bwMode="auto">
          <a:xfrm>
            <a:off x="-1588" y="3810000"/>
            <a:ext cx="9144001" cy="2333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>
                <a:solidFill>
                  <a:srgbClr val="24B5A1"/>
                </a:solidFill>
                <a:latin typeface="Arial"/>
              </a:rPr>
              <a:t>2.1  </a:t>
            </a:r>
            <a:r>
              <a:rPr lang="en-US">
                <a:solidFill>
                  <a:srgbClr val="3380E6"/>
                </a:solidFill>
                <a:latin typeface="Arial"/>
              </a:rPr>
              <a:t>Introduction</a:t>
            </a:r>
          </a:p>
        </p:txBody>
      </p:sp>
      <p:sp>
        <p:nvSpPr>
          <p:cNvPr id="16387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Java application programming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Java 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application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: a computer program that executes when you use the 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java command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to launch the Java Virtual Machine (JVM). </a:t>
            </a:r>
          </a:p>
          <a:p>
            <a:pPr lvl="1" eaLnBrk="1" hangingPunct="1"/>
            <a:endParaRPr lang="en-US" altLang="en-US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Use tools from the JDK to compile and run programs.</a:t>
            </a:r>
          </a:p>
          <a:p>
            <a:pPr eaLnBrk="1" hangingPunct="1"/>
            <a:endParaRPr lang="en-US" altLang="en-US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Videos at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www.deitel.com/books/jhtp10/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Help you get started with Eclipse, NetBeans and IntelliJ IDEA integrated development environments.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2.7  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Arithmetic</a:t>
            </a:r>
          </a:p>
        </p:txBody>
      </p:sp>
      <p:sp>
        <p:nvSpPr>
          <p:cNvPr id="78851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The arithmetic operators are binary operators because they each operate on two operands. </a:t>
            </a:r>
          </a:p>
          <a:p>
            <a:pPr eaLnBrk="1" hangingPunct="1"/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Integer division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yields an integer quotient.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Any fractional part in integer division is simply </a:t>
            </a:r>
            <a:r>
              <a:rPr lang="en-US" altLang="en-US" i="1">
                <a:solidFill>
                  <a:srgbClr val="000000"/>
                </a:solidFill>
                <a:latin typeface="Times New Roman" panose="02020603050405020304" pitchFamily="18" charset="0"/>
              </a:rPr>
              <a:t>truncated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(i.e., </a:t>
            </a:r>
            <a:r>
              <a:rPr lang="en-US" altLang="en-US" i="1">
                <a:solidFill>
                  <a:srgbClr val="000000"/>
                </a:solidFill>
                <a:latin typeface="Times New Roman" panose="02020603050405020304" pitchFamily="18" charset="0"/>
              </a:rPr>
              <a:t>discarded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)—no </a:t>
            </a:r>
            <a:r>
              <a:rPr lang="en-US" altLang="en-US" i="1">
                <a:solidFill>
                  <a:srgbClr val="000000"/>
                </a:solidFill>
                <a:latin typeface="Times New Roman" panose="02020603050405020304" pitchFamily="18" charset="0"/>
              </a:rPr>
              <a:t>rounding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occurs.</a:t>
            </a:r>
          </a:p>
          <a:p>
            <a:pPr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The remainder operator,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%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, yields the remainder after division.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pic>
        <p:nvPicPr>
          <p:cNvPr id="78853" name="Picture 1" descr="jhtp_02_IntroToApplications_Page_40"/>
          <p:cNvPicPr>
            <a:picLocks noGrp="1" noChangeAspect="1"/>
          </p:cNvPicPr>
          <p:nvPr isPhoto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876"/>
          <a:stretch>
            <a:fillRect/>
          </a:stretch>
        </p:blipFill>
        <p:spPr bwMode="auto">
          <a:xfrm>
            <a:off x="1143000" y="3784600"/>
            <a:ext cx="9144000" cy="261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>
                <a:solidFill>
                  <a:srgbClr val="24B5A1"/>
                </a:solidFill>
                <a:latin typeface="Arial"/>
              </a:rPr>
              <a:t>2.7  </a:t>
            </a:r>
            <a:r>
              <a:rPr lang="en-US">
                <a:solidFill>
                  <a:srgbClr val="3380E6"/>
                </a:solidFill>
                <a:latin typeface="Arial"/>
              </a:rPr>
              <a:t>Arithmetic (Cont.)</a:t>
            </a:r>
          </a:p>
        </p:txBody>
      </p:sp>
      <p:sp>
        <p:nvSpPr>
          <p:cNvPr id="80899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Arithmetic expressions in Java must be written in 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straight-line form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to facilitate entering programs into the computer.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Expressions such as “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divided by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b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” must be written as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/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en-US">
                <a:solidFill>
                  <a:srgbClr val="000000"/>
                </a:solidFill>
                <a:latin typeface="Lucida Console" panose="020B0609040504020204" pitchFamily="49" charset="0"/>
              </a:rPr>
              <a:t>b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, so that all constants, variables and operators appear in a straight line.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Parentheses are used to group terms in expressions in the same manner as in algebraic expressions.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If an expression contains 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nested parentheses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, the expression in the innermost set of parentheses is evaluated first.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As in algebra, it’s acceptable to place unnecessary parentheses in an expression to make the expression clearer </a:t>
            </a:r>
          </a:p>
          <a:p>
            <a:pPr lvl="1" eaLnBrk="1" hangingPunct="1">
              <a:lnSpc>
                <a:spcPct val="90000"/>
              </a:lnSpc>
            </a:pPr>
            <a:endParaRPr lang="en-US" altLang="en-US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>
                <a:solidFill>
                  <a:srgbClr val="24B5A1"/>
                </a:solidFill>
                <a:latin typeface="Arial"/>
              </a:rPr>
              <a:t>2.7  </a:t>
            </a:r>
            <a:r>
              <a:rPr lang="en-US">
                <a:solidFill>
                  <a:srgbClr val="3380E6"/>
                </a:solidFill>
                <a:latin typeface="Arial"/>
              </a:rPr>
              <a:t>Arithmetic (Cont.)</a:t>
            </a:r>
          </a:p>
        </p:txBody>
      </p:sp>
      <p:sp>
        <p:nvSpPr>
          <p:cNvPr id="82947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300">
                <a:solidFill>
                  <a:srgbClr val="0000FF"/>
                </a:solidFill>
                <a:latin typeface="Times New Roman" panose="02020603050405020304" pitchFamily="18" charset="0"/>
              </a:rPr>
              <a:t>Rules of operator precedence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pic>
        <p:nvPicPr>
          <p:cNvPr id="82949" name="Picture 1" descr="jhtp_02_IntroToApplications_Page_41"/>
          <p:cNvPicPr>
            <a:picLocks noGrp="1" noChangeAspect="1"/>
          </p:cNvPicPr>
          <p:nvPr isPhoto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>
            <a:fillRect/>
          </a:stretch>
        </p:blipFill>
        <p:spPr bwMode="auto">
          <a:xfrm>
            <a:off x="0" y="2362200"/>
            <a:ext cx="9144000" cy="277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94" name="Picture 1" descr="jhtp_02_IntroToApplications_Page_42"/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2463"/>
            <a:ext cx="9144000" cy="55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 pitchFamily="34" charset="0"/>
                <a:cs typeface="Arial" pitchFamily="34" charset="0"/>
              </a:rPr>
              <a:t>3.11</a:t>
            </a:r>
            <a:r>
              <a:rPr lang="en-US" dirty="0">
                <a:solidFill>
                  <a:srgbClr val="24B5A1"/>
                </a:solidFill>
                <a:latin typeface="Goudy Sans Medium"/>
              </a:rPr>
              <a:t>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Compound Assignment Operators</a:t>
            </a:r>
          </a:p>
        </p:txBody>
      </p:sp>
      <p:sp>
        <p:nvSpPr>
          <p:cNvPr id="86019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2300">
                <a:solidFill>
                  <a:srgbClr val="0000FF"/>
                </a:solidFill>
                <a:latin typeface="Times New Roman" panose="02020603050405020304" pitchFamily="18" charset="0"/>
              </a:rPr>
              <a:t>Compound assignment operators</a:t>
            </a:r>
            <a:r>
              <a:rPr lang="en-US" altLang="en-US" sz="2300">
                <a:solidFill>
                  <a:srgbClr val="000000"/>
                </a:solidFill>
                <a:latin typeface="Times New Roman" panose="02020603050405020304" pitchFamily="18" charset="0"/>
              </a:rPr>
              <a:t> abbreviate assignment expressions. 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2300">
                <a:solidFill>
                  <a:srgbClr val="000000"/>
                </a:solidFill>
                <a:latin typeface="Times New Roman" panose="02020603050405020304" pitchFamily="18" charset="0"/>
              </a:rPr>
              <a:t>Example:</a:t>
            </a:r>
          </a:p>
          <a:p>
            <a:pPr lvl="2" eaLnBrk="1" hangingPunct="1">
              <a:lnSpc>
                <a:spcPct val="80000"/>
              </a:lnSpc>
              <a:buFont typeface="Wingdings 2" panose="05020102010507070707" pitchFamily="18" charset="2"/>
              <a:buNone/>
            </a:pPr>
            <a:r>
              <a:rPr lang="en-US" altLang="en-US" sz="1800">
                <a:solidFill>
                  <a:srgbClr val="000000"/>
                </a:solidFill>
                <a:latin typeface="Lucida Console" panose="020B0609040504020204" pitchFamily="49" charset="0"/>
              </a:rPr>
              <a:t>	c = c + </a:t>
            </a:r>
            <a:r>
              <a:rPr lang="en-US" altLang="en-US" sz="1800">
                <a:solidFill>
                  <a:srgbClr val="128AFF"/>
                </a:solidFill>
                <a:latin typeface="Lucida Console" panose="020B0609040504020204" pitchFamily="49" charset="0"/>
              </a:rPr>
              <a:t>3</a:t>
            </a:r>
            <a:r>
              <a:rPr lang="en-US" altLang="en-US" sz="1800">
                <a:solidFill>
                  <a:srgbClr val="000000"/>
                </a:solidFill>
                <a:latin typeface="Lucida Console" panose="020B06090405040202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buFont typeface="Wingdings 3" panose="05040102010807070707" pitchFamily="18" charset="2"/>
              <a:buNone/>
            </a:pPr>
            <a:r>
              <a:rPr lang="en-US" altLang="en-US" sz="2300">
                <a:solidFill>
                  <a:srgbClr val="000000"/>
                </a:solidFill>
                <a:latin typeface="Times New Roman" panose="02020603050405020304" pitchFamily="18" charset="0"/>
              </a:rPr>
              <a:t>	can be written with the </a:t>
            </a:r>
            <a:r>
              <a:rPr lang="en-US" altLang="en-US" sz="2300">
                <a:solidFill>
                  <a:srgbClr val="0000FF"/>
                </a:solidFill>
                <a:latin typeface="Times New Roman" panose="02020603050405020304" pitchFamily="18" charset="0"/>
              </a:rPr>
              <a:t>addition compound assignment operator</a:t>
            </a:r>
            <a:r>
              <a:rPr lang="en-US" altLang="en-US" sz="2300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altLang="en-US" sz="2300">
                <a:solidFill>
                  <a:srgbClr val="0000FF"/>
                </a:solidFill>
                <a:latin typeface="LucidaSansTypewriter" pitchFamily="49" charset="0"/>
              </a:rPr>
              <a:t>+=</a:t>
            </a:r>
            <a:r>
              <a:rPr lang="en-US" altLang="en-US" sz="2300">
                <a:solidFill>
                  <a:srgbClr val="000000"/>
                </a:solidFill>
                <a:latin typeface="Times New Roman" panose="02020603050405020304" pitchFamily="18" charset="0"/>
              </a:rPr>
              <a:t>, as</a:t>
            </a:r>
          </a:p>
          <a:p>
            <a:pPr lvl="2" eaLnBrk="1" hangingPunct="1">
              <a:lnSpc>
                <a:spcPct val="80000"/>
              </a:lnSpc>
              <a:buFont typeface="Wingdings 2" panose="05020102010507070707" pitchFamily="18" charset="2"/>
              <a:buNone/>
            </a:pPr>
            <a:r>
              <a:rPr lang="en-US" altLang="en-US" sz="1800">
                <a:solidFill>
                  <a:srgbClr val="000000"/>
                </a:solidFill>
                <a:latin typeface="Lucida Console" panose="020B0609040504020204" pitchFamily="49" charset="0"/>
              </a:rPr>
              <a:t>	c += </a:t>
            </a:r>
            <a:r>
              <a:rPr lang="en-US" altLang="en-US" sz="1800">
                <a:solidFill>
                  <a:srgbClr val="128AFF"/>
                </a:solidFill>
                <a:latin typeface="Lucida Console" panose="020B0609040504020204" pitchFamily="49" charset="0"/>
              </a:rPr>
              <a:t>3</a:t>
            </a:r>
            <a:r>
              <a:rPr lang="en-US" altLang="en-US" sz="1800">
                <a:solidFill>
                  <a:srgbClr val="000000"/>
                </a:solidFill>
                <a:latin typeface="Lucida Console" panose="020B06090405040202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</a:pPr>
            <a:endParaRPr lang="en-US" altLang="en-US" sz="230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90116" name="Footer Placeholder 3"/>
          <p:cNvSpPr>
            <a:spLocks noGrp="1"/>
          </p:cNvSpPr>
          <p:nvPr>
            <p:ph type="ftr" sz="quarter" idx="11"/>
          </p:nvPr>
        </p:nvSpPr>
        <p:spPr bwMode="auto">
          <a:extLst/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Lucida Sans Unicode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ucida Sans Unicode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/>
              <a:t>© 1992-2015 by Pearson Education, Inc. All Rights Reserved.</a:t>
            </a:r>
          </a:p>
        </p:txBody>
      </p:sp>
      <p:pic>
        <p:nvPicPr>
          <p:cNvPr id="86021" name="Picture 1" descr="jhtp_03_CS1_Page_41"/>
          <p:cNvPicPr>
            <a:picLocks noGrp="1" noChangeAspect="1"/>
          </p:cNvPicPr>
          <p:nvPr isPhoto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999" b="48613"/>
          <a:stretch>
            <a:fillRect/>
          </a:stretch>
        </p:blipFill>
        <p:spPr bwMode="auto">
          <a:xfrm>
            <a:off x="1295400" y="3319463"/>
            <a:ext cx="7772400" cy="2852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 pitchFamily="34" charset="0"/>
                <a:cs typeface="Arial" pitchFamily="34" charset="0"/>
              </a:rPr>
              <a:t>3.12</a:t>
            </a:r>
            <a:r>
              <a:rPr lang="en-US" dirty="0">
                <a:solidFill>
                  <a:srgbClr val="24B5A1"/>
                </a:solidFill>
                <a:latin typeface="Goudy Sans Medium"/>
              </a:rPr>
              <a:t>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Increment and Decrement Operators</a:t>
            </a:r>
          </a:p>
        </p:txBody>
      </p:sp>
      <p:sp>
        <p:nvSpPr>
          <p:cNvPr id="88067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Unary 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increment operator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altLang="en-US">
                <a:solidFill>
                  <a:srgbClr val="0000FF"/>
                </a:solidFill>
                <a:latin typeface="LucidaSansTypewriter" pitchFamily="49" charset="0"/>
              </a:rPr>
              <a:t>++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, adds one to its operand</a:t>
            </a:r>
          </a:p>
          <a:p>
            <a:pPr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Unary 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decrement operator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, </a:t>
            </a:r>
            <a:r>
              <a:rPr lang="en-US" altLang="en-US">
                <a:solidFill>
                  <a:srgbClr val="0000FF"/>
                </a:solidFill>
                <a:latin typeface="LucidaSansTypewriter" pitchFamily="49" charset="0"/>
              </a:rPr>
              <a:t>--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, subtracts one from its operand</a:t>
            </a:r>
          </a:p>
          <a:p>
            <a:pPr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An increment or decrement operator that’s prefixed to (placed before) a variable is referred to as the 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prefix increment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or 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prefix decrement operator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, respectively. </a:t>
            </a:r>
          </a:p>
          <a:p>
            <a:pPr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An increment or decrement operator that’s postfixed to (placed after) a variable is referred to as the 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postfix increment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or 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postfix decrement operator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, respectively.</a:t>
            </a:r>
          </a:p>
        </p:txBody>
      </p:sp>
      <p:sp>
        <p:nvSpPr>
          <p:cNvPr id="92164" name="Footer Placeholder 3"/>
          <p:cNvSpPr>
            <a:spLocks noGrp="1"/>
          </p:cNvSpPr>
          <p:nvPr>
            <p:ph type="ftr" sz="quarter" idx="11"/>
          </p:nvPr>
        </p:nvSpPr>
        <p:spPr bwMode="auto">
          <a:extLst/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Lucida Sans Unicode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ucida Sans Unicode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/>
              <a:t>© 1992-2015 by Pearson Education, Inc. All Rights Reserved.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114" name="Picture 1" descr="jhtp_03_CS1_Page_42"/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6200"/>
            <a:ext cx="9144000" cy="5551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1992-2015 by Pearson Education, Inc. All Rights Reserved.</a:t>
            </a:r>
          </a:p>
        </p:txBody>
      </p:sp>
      <p:pic>
        <p:nvPicPr>
          <p:cNvPr id="90116" name="Picture 1" descr="jhtp_03_CS1_Page_43"/>
          <p:cNvPicPr>
            <a:picLocks noGrp="1" noChangeAspect="1"/>
          </p:cNvPicPr>
          <p:nvPr isPhoto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313"/>
          <a:stretch>
            <a:fillRect/>
          </a:stretch>
        </p:blipFill>
        <p:spPr bwMode="auto">
          <a:xfrm>
            <a:off x="15875" y="3962400"/>
            <a:ext cx="9144000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138" name="Picture 1" descr="jhtp_03_CS1_Page_44"/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2463"/>
            <a:ext cx="9144000" cy="55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1992-2015 by Pearson Education, Inc. All Rights Reserved.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62" name="Picture 1" descr="jhtp_03_CS1_Page_45"/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2463"/>
            <a:ext cx="9144000" cy="55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1992-2015 by Pearson Education, Inc. All Rights Reserved.</a:t>
            </a:r>
          </a:p>
        </p:txBody>
      </p:sp>
      <p:pic>
        <p:nvPicPr>
          <p:cNvPr id="92164" name="Picture 1" descr="jhtp_03_CS1_Page_48"/>
          <p:cNvPicPr>
            <a:picLocks noGrp="1" noChangeAspect="1"/>
          </p:cNvPicPr>
          <p:nvPr isPhoto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259"/>
          <a:stretch>
            <a:fillRect/>
          </a:stretch>
        </p:blipFill>
        <p:spPr bwMode="auto">
          <a:xfrm>
            <a:off x="0" y="2786063"/>
            <a:ext cx="9144000" cy="3538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Appendix</a:t>
            </a:r>
          </a:p>
        </p:txBody>
      </p:sp>
      <p:sp>
        <p:nvSpPr>
          <p:cNvPr id="93187" name="Subtitle 3"/>
          <p:cNvSpPr>
            <a:spLocks noGrp="1"/>
          </p:cNvSpPr>
          <p:nvPr>
            <p:ph type="subTitle" idx="1"/>
          </p:nvPr>
        </p:nvSpPr>
        <p:spPr>
          <a:xfrm>
            <a:off x="685800" y="3611563"/>
            <a:ext cx="7772400" cy="1200150"/>
          </a:xfrm>
        </p:spPr>
        <p:txBody>
          <a:bodyPr/>
          <a:lstStyle/>
          <a:p>
            <a:pPr marR="0"/>
            <a:r>
              <a:rPr lang="en-US" altLang="en-US" dirty="0"/>
              <a:t>Compiling Java Program from a terminal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2.2  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Your First Program in Java: Printing a Line of Text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pic>
        <p:nvPicPr>
          <p:cNvPr id="18436" name="Picture 1" descr="jhtp_02_IntroToApplications_Page_05"/>
          <p:cNvPicPr>
            <a:picLocks noGrp="1" noChangeAspect="1"/>
          </p:cNvPicPr>
          <p:nvPr isPhoto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20" r="20000" b="39003"/>
          <a:stretch>
            <a:fillRect/>
          </a:stretch>
        </p:blipFill>
        <p:spPr bwMode="auto">
          <a:xfrm>
            <a:off x="301625" y="1981200"/>
            <a:ext cx="8385175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2.2  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Your First Program in Java: Printing a Line of Text (Cont.)</a:t>
            </a:r>
          </a:p>
        </p:txBody>
      </p:sp>
      <p:sp>
        <p:nvSpPr>
          <p:cNvPr id="36867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09537" indent="0" eaLnBrk="1" hangingPunct="1">
              <a:buFont typeface="Wingdings 3" panose="05040102010807070707" pitchFamily="18" charset="2"/>
              <a:buNone/>
              <a:defRPr/>
            </a:pPr>
            <a:r>
              <a:rPr lang="en-US" altLang="en-US" sz="2500" b="1" i="1" dirty="0">
                <a:solidFill>
                  <a:srgbClr val="000000"/>
                </a:solidFill>
                <a:latin typeface="Times New Roman" pitchFamily="18" charset="0"/>
              </a:rPr>
              <a:t>Compiling Your First Java Application</a:t>
            </a:r>
          </a:p>
          <a:p>
            <a:pPr eaLnBrk="1" hangingPunct="1">
              <a:defRPr/>
            </a:pPr>
            <a:r>
              <a:rPr lang="en-US" altLang="en-US" sz="2000" dirty="0">
                <a:solidFill>
                  <a:srgbClr val="000000"/>
                </a:solidFill>
                <a:latin typeface="Times New Roman" pitchFamily="18" charset="0"/>
              </a:rPr>
              <a:t>Open a command window and change to the directory where the program is stored. </a:t>
            </a:r>
          </a:p>
          <a:p>
            <a:pPr eaLnBrk="1" hangingPunct="1">
              <a:defRPr/>
            </a:pPr>
            <a:r>
              <a:rPr lang="en-US" altLang="en-US" sz="2000" dirty="0">
                <a:solidFill>
                  <a:srgbClr val="000000"/>
                </a:solidFill>
                <a:latin typeface="Times New Roman" pitchFamily="18" charset="0"/>
              </a:rPr>
              <a:t>Many operating systems use the command </a:t>
            </a:r>
            <a:r>
              <a:rPr lang="en-US" altLang="en-US" sz="2000" dirty="0">
                <a:solidFill>
                  <a:srgbClr val="000000"/>
                </a:solidFill>
                <a:latin typeface="Lucida Console" pitchFamily="49" charset="0"/>
              </a:rPr>
              <a:t>cd</a:t>
            </a:r>
            <a:r>
              <a:rPr lang="en-US" altLang="en-US" sz="2000" dirty="0">
                <a:solidFill>
                  <a:srgbClr val="000000"/>
                </a:solidFill>
                <a:latin typeface="Times New Roman" pitchFamily="18" charset="0"/>
              </a:rPr>
              <a:t> to change directories. </a:t>
            </a:r>
          </a:p>
          <a:p>
            <a:pPr eaLnBrk="1" hangingPunct="1">
              <a:defRPr/>
            </a:pPr>
            <a:r>
              <a:rPr lang="en-US" altLang="en-US" sz="2000" dirty="0">
                <a:solidFill>
                  <a:srgbClr val="000000"/>
                </a:solidFill>
                <a:latin typeface="Times New Roman" pitchFamily="18" charset="0"/>
              </a:rPr>
              <a:t>To compile the program, type</a:t>
            </a:r>
          </a:p>
          <a:p>
            <a:pPr lvl="1" eaLnBrk="1" hangingPunct="1">
              <a:buFont typeface="Wingdings 2" pitchFamily="18" charset="2"/>
              <a:buNone/>
              <a:defRPr/>
            </a:pP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</a:rPr>
              <a:t>	</a:t>
            </a:r>
            <a:r>
              <a:rPr lang="en-US" altLang="en-US" sz="1800" dirty="0" err="1">
                <a:solidFill>
                  <a:srgbClr val="000000"/>
                </a:solidFill>
                <a:latin typeface="Lucida Console" pitchFamily="49" charset="0"/>
              </a:rPr>
              <a:t>javac</a:t>
            </a:r>
            <a:r>
              <a:rPr lang="en-US" altLang="en-US" sz="1800" dirty="0">
                <a:solidFill>
                  <a:srgbClr val="000000"/>
                </a:solidFill>
                <a:latin typeface="Lucida Console" pitchFamily="49" charset="0"/>
              </a:rPr>
              <a:t> Welcome1.java</a:t>
            </a:r>
          </a:p>
          <a:p>
            <a:pPr eaLnBrk="1" hangingPunct="1">
              <a:defRPr/>
            </a:pPr>
            <a:r>
              <a:rPr lang="en-US" altLang="en-US" sz="2000" dirty="0">
                <a:solidFill>
                  <a:srgbClr val="000000"/>
                </a:solidFill>
                <a:latin typeface="Times New Roman" pitchFamily="18" charset="0"/>
              </a:rPr>
              <a:t>If the program contains no compilation errors, preceding command creates </a:t>
            </a:r>
            <a:r>
              <a:rPr lang="en-US" altLang="en-US" sz="2000" dirty="0" err="1">
                <a:solidFill>
                  <a:srgbClr val="000000"/>
                </a:solidFill>
                <a:latin typeface="Times New Roman" pitchFamily="18" charset="0"/>
              </a:rPr>
              <a:t>a</a:t>
            </a:r>
            <a:r>
              <a:rPr lang="en-US" altLang="en-US" sz="2000" dirty="0" err="1">
                <a:solidFill>
                  <a:srgbClr val="000000"/>
                </a:solidFill>
                <a:latin typeface="Lucida Console" pitchFamily="49" charset="0"/>
              </a:rPr>
              <a:t>.class</a:t>
            </a:r>
            <a:r>
              <a:rPr lang="en-US" altLang="en-US" sz="2000" dirty="0">
                <a:solidFill>
                  <a:srgbClr val="000000"/>
                </a:solidFill>
                <a:latin typeface="Times New Roman" pitchFamily="18" charset="0"/>
              </a:rPr>
              <a:t> file (known as the </a:t>
            </a:r>
            <a:r>
              <a:rPr lang="en-US" altLang="en-US" sz="2000" dirty="0">
                <a:solidFill>
                  <a:srgbClr val="0000FF"/>
                </a:solidFill>
                <a:latin typeface="Times New Roman" pitchFamily="18" charset="0"/>
              </a:rPr>
              <a:t>class file</a:t>
            </a:r>
            <a:r>
              <a:rPr lang="en-US" altLang="en-US" sz="2000" dirty="0">
                <a:solidFill>
                  <a:srgbClr val="000000"/>
                </a:solidFill>
                <a:latin typeface="Times New Roman" pitchFamily="18" charset="0"/>
              </a:rPr>
              <a:t>) containing the platform-independent Java </a:t>
            </a:r>
            <a:r>
              <a:rPr lang="en-US" altLang="en-US" sz="2000" dirty="0" err="1">
                <a:solidFill>
                  <a:srgbClr val="000000"/>
                </a:solidFill>
                <a:latin typeface="Times New Roman" pitchFamily="18" charset="0"/>
              </a:rPr>
              <a:t>bytecodes</a:t>
            </a:r>
            <a:r>
              <a:rPr lang="en-US" altLang="en-US" sz="2000" dirty="0">
                <a:solidFill>
                  <a:srgbClr val="000000"/>
                </a:solidFill>
                <a:latin typeface="Times New Roman" pitchFamily="18" charset="0"/>
              </a:rPr>
              <a:t> that represent the application. </a:t>
            </a:r>
          </a:p>
          <a:p>
            <a:pPr eaLnBrk="1" hangingPunct="1">
              <a:defRPr/>
            </a:pPr>
            <a:r>
              <a:rPr lang="en-US" altLang="en-US" sz="2000" dirty="0">
                <a:solidFill>
                  <a:srgbClr val="000000"/>
                </a:solidFill>
                <a:latin typeface="Times New Roman" pitchFamily="18" charset="0"/>
              </a:rPr>
              <a:t>When we use the </a:t>
            </a:r>
            <a:r>
              <a:rPr lang="en-US" altLang="en-US" sz="2000" dirty="0">
                <a:solidFill>
                  <a:srgbClr val="000000"/>
                </a:solidFill>
                <a:latin typeface="Lucida Console" pitchFamily="49" charset="0"/>
              </a:rPr>
              <a:t>java</a:t>
            </a:r>
            <a:r>
              <a:rPr lang="en-US" altLang="en-US" sz="2000" dirty="0">
                <a:solidFill>
                  <a:srgbClr val="000000"/>
                </a:solidFill>
                <a:latin typeface="Times New Roman" pitchFamily="18" charset="0"/>
              </a:rPr>
              <a:t> command to execute the application on a given platform, these </a:t>
            </a:r>
            <a:r>
              <a:rPr lang="en-US" altLang="en-US" sz="2000" dirty="0" err="1">
                <a:solidFill>
                  <a:srgbClr val="000000"/>
                </a:solidFill>
                <a:latin typeface="Times New Roman" pitchFamily="18" charset="0"/>
              </a:rPr>
              <a:t>bytecodes</a:t>
            </a:r>
            <a:r>
              <a:rPr lang="en-US" altLang="en-US" sz="2000" dirty="0">
                <a:solidFill>
                  <a:srgbClr val="000000"/>
                </a:solidFill>
                <a:latin typeface="Times New Roman" pitchFamily="18" charset="0"/>
              </a:rPr>
              <a:t> will be translated by the JVM into instructions that are understood by the underlying operating system.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258" name="Picture 1" descr="jhtp_02_IntroToApplications_Page_17"/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2463"/>
            <a:ext cx="9144000" cy="55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282" name="Picture 1" descr="jhtp_02_IntroToApplications_Page_18"/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2463"/>
            <a:ext cx="9144000" cy="55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2.2  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Your First Program in Java: Printing a Line of Text (Cont.)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  <p:pic>
        <p:nvPicPr>
          <p:cNvPr id="98308" name="Picture 1" descr="jhtp_02_IntroToApplications_Page_20"/>
          <p:cNvPicPr>
            <a:picLocks noGrp="1" noChangeAspect="1"/>
          </p:cNvPicPr>
          <p:nvPr isPhoto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20" r="17754" b="54105"/>
          <a:stretch>
            <a:fillRect/>
          </a:stretch>
        </p:blipFill>
        <p:spPr bwMode="auto">
          <a:xfrm>
            <a:off x="14288" y="2057400"/>
            <a:ext cx="8685212" cy="264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1143000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2.2  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Your First Program in Java: Printing a Line of Text (Cont.)</a:t>
            </a:r>
          </a:p>
        </p:txBody>
      </p:sp>
      <p:sp>
        <p:nvSpPr>
          <p:cNvPr id="16387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71600"/>
            <a:ext cx="8229600" cy="4525963"/>
          </a:xfrm>
        </p:spPr>
        <p:txBody>
          <a:bodyPr/>
          <a:lstStyle/>
          <a:p>
            <a:pPr marL="109537" indent="0" eaLnBrk="1" hangingPunct="1">
              <a:buFont typeface="Wingdings 3" panose="05040102010807070707" pitchFamily="18" charset="2"/>
              <a:buNone/>
              <a:defRPr/>
            </a:pPr>
            <a:r>
              <a:rPr lang="en-US" altLang="en-US" sz="2500" b="1" i="1" dirty="0">
                <a:solidFill>
                  <a:srgbClr val="000000"/>
                </a:solidFill>
                <a:latin typeface="Times New Roman" pitchFamily="18" charset="0"/>
              </a:rPr>
              <a:t>Commenting Your Programs</a:t>
            </a:r>
          </a:p>
          <a:p>
            <a:pPr eaLnBrk="1" hangingPunct="1">
              <a:defRPr/>
            </a:pPr>
            <a:r>
              <a:rPr lang="en-US" altLang="en-US" sz="2500" dirty="0">
                <a:solidFill>
                  <a:srgbClr val="000000"/>
                </a:solidFill>
                <a:latin typeface="Times New Roman" pitchFamily="18" charset="0"/>
              </a:rPr>
              <a:t>Comments</a:t>
            </a:r>
          </a:p>
          <a:p>
            <a:pPr lvl="2" eaLnBrk="1" hangingPunct="1">
              <a:buFont typeface="Wingdings 2" panose="05020102010507070707" pitchFamily="18" charset="2"/>
              <a:buNone/>
              <a:defRPr/>
            </a:pPr>
            <a:r>
              <a:rPr lang="en-US" altLang="en-US" sz="1900" dirty="0">
                <a:solidFill>
                  <a:srgbClr val="00BF00"/>
                </a:solidFill>
                <a:latin typeface="Lucida Console" pitchFamily="49" charset="0"/>
              </a:rPr>
              <a:t>	// Fig. 2.1: Welcome1.java</a:t>
            </a:r>
          </a:p>
          <a:p>
            <a:pPr lvl="1" eaLnBrk="1" hangingPunct="1">
              <a:defRPr/>
            </a:pPr>
            <a:r>
              <a:rPr lang="en-US" altLang="en-US" sz="2100" dirty="0">
                <a:solidFill>
                  <a:srgbClr val="0000FF"/>
                </a:solidFill>
                <a:latin typeface="LucidaSansTypewriter" pitchFamily="49" charset="0"/>
              </a:rPr>
              <a:t>//</a:t>
            </a:r>
            <a:r>
              <a:rPr lang="en-US" altLang="en-US" sz="2100" dirty="0">
                <a:solidFill>
                  <a:srgbClr val="000000"/>
                </a:solidFill>
                <a:latin typeface="Times New Roman" pitchFamily="18" charset="0"/>
              </a:rPr>
              <a:t> indicates that the line is a </a:t>
            </a:r>
            <a:r>
              <a:rPr lang="en-US" altLang="en-US" sz="2100" dirty="0">
                <a:solidFill>
                  <a:srgbClr val="0000FF"/>
                </a:solidFill>
                <a:latin typeface="Times New Roman" pitchFamily="18" charset="0"/>
              </a:rPr>
              <a:t>comment</a:t>
            </a:r>
            <a:r>
              <a:rPr lang="en-US" altLang="en-US" sz="2100" dirty="0">
                <a:solidFill>
                  <a:srgbClr val="000000"/>
                </a:solidFill>
                <a:latin typeface="Times New Roman" pitchFamily="18" charset="0"/>
              </a:rPr>
              <a:t>. </a:t>
            </a:r>
          </a:p>
          <a:p>
            <a:pPr lvl="1" eaLnBrk="1" hangingPunct="1">
              <a:defRPr/>
            </a:pPr>
            <a:r>
              <a:rPr lang="en-US" altLang="en-US" sz="2100" dirty="0">
                <a:solidFill>
                  <a:srgbClr val="000000"/>
                </a:solidFill>
                <a:latin typeface="Times New Roman" pitchFamily="18" charset="0"/>
              </a:rPr>
              <a:t>Used to </a:t>
            </a:r>
            <a:r>
              <a:rPr lang="en-US" altLang="en-US" sz="2100" dirty="0">
                <a:solidFill>
                  <a:srgbClr val="0000FF"/>
                </a:solidFill>
                <a:latin typeface="Times New Roman" pitchFamily="18" charset="0"/>
              </a:rPr>
              <a:t>document programs</a:t>
            </a:r>
            <a:r>
              <a:rPr lang="en-US" altLang="en-US" sz="2100" dirty="0">
                <a:solidFill>
                  <a:srgbClr val="000000"/>
                </a:solidFill>
                <a:latin typeface="Times New Roman" pitchFamily="18" charset="0"/>
              </a:rPr>
              <a:t> and improve their readability.</a:t>
            </a:r>
          </a:p>
          <a:p>
            <a:pPr lvl="1" eaLnBrk="1" hangingPunct="1">
              <a:defRPr/>
            </a:pPr>
            <a:r>
              <a:rPr lang="en-US" altLang="en-US" sz="2100" dirty="0">
                <a:solidFill>
                  <a:srgbClr val="000000"/>
                </a:solidFill>
                <a:latin typeface="Times New Roman" pitchFamily="18" charset="0"/>
              </a:rPr>
              <a:t>Compiler ignores comments.</a:t>
            </a:r>
          </a:p>
          <a:p>
            <a:pPr lvl="1" eaLnBrk="1" hangingPunct="1">
              <a:defRPr/>
            </a:pPr>
            <a:r>
              <a:rPr lang="en-US" altLang="en-US" sz="2100" dirty="0">
                <a:solidFill>
                  <a:srgbClr val="000000"/>
                </a:solidFill>
                <a:latin typeface="Times New Roman" pitchFamily="18" charset="0"/>
              </a:rPr>
              <a:t>A comment that begins with </a:t>
            </a:r>
            <a:r>
              <a:rPr lang="en-US" altLang="en-US" sz="2100" dirty="0">
                <a:solidFill>
                  <a:srgbClr val="000000"/>
                </a:solidFill>
                <a:latin typeface="Lucida Console" pitchFamily="49" charset="0"/>
              </a:rPr>
              <a:t>//</a:t>
            </a:r>
            <a:r>
              <a:rPr lang="en-US" altLang="en-US" sz="2100" dirty="0">
                <a:solidFill>
                  <a:srgbClr val="000000"/>
                </a:solidFill>
                <a:latin typeface="Times New Roman" pitchFamily="18" charset="0"/>
              </a:rPr>
              <a:t> is an </a:t>
            </a:r>
            <a:r>
              <a:rPr lang="en-US" altLang="en-US" sz="2100" dirty="0">
                <a:solidFill>
                  <a:srgbClr val="0000FF"/>
                </a:solidFill>
                <a:latin typeface="Times New Roman" pitchFamily="18" charset="0"/>
              </a:rPr>
              <a:t>end-of-line</a:t>
            </a:r>
            <a:r>
              <a:rPr lang="en-US" altLang="en-US" sz="2100" dirty="0">
                <a:solidFill>
                  <a:srgbClr val="000000"/>
                </a:solidFill>
                <a:latin typeface="Times New Roman" pitchFamily="18" charset="0"/>
              </a:rPr>
              <a:t> </a:t>
            </a:r>
            <a:r>
              <a:rPr lang="en-US" altLang="en-US" sz="2100" dirty="0">
                <a:solidFill>
                  <a:srgbClr val="0000FF"/>
                </a:solidFill>
                <a:latin typeface="Times New Roman" pitchFamily="18" charset="0"/>
              </a:rPr>
              <a:t>comment</a:t>
            </a:r>
            <a:r>
              <a:rPr lang="en-US" altLang="en-US" sz="2100" dirty="0">
                <a:solidFill>
                  <a:srgbClr val="000000"/>
                </a:solidFill>
                <a:latin typeface="Times New Roman" pitchFamily="18" charset="0"/>
              </a:rPr>
              <a:t>—it terminates at the end of the line on which it appears. </a:t>
            </a:r>
          </a:p>
          <a:p>
            <a:pPr eaLnBrk="1" hangingPunct="1">
              <a:defRPr/>
            </a:pPr>
            <a:r>
              <a:rPr lang="en-US" altLang="en-US" sz="2500" dirty="0">
                <a:solidFill>
                  <a:srgbClr val="0000FF"/>
                </a:solidFill>
                <a:latin typeface="Times New Roman" pitchFamily="18" charset="0"/>
              </a:rPr>
              <a:t>Traditional comment</a:t>
            </a:r>
            <a:r>
              <a:rPr lang="en-US" altLang="en-US" sz="2500" dirty="0">
                <a:solidFill>
                  <a:srgbClr val="000000"/>
                </a:solidFill>
                <a:latin typeface="Times New Roman" pitchFamily="18" charset="0"/>
              </a:rPr>
              <a:t>, can be spread over several lines as in</a:t>
            </a:r>
          </a:p>
          <a:p>
            <a:pPr lvl="2" eaLnBrk="1" hangingPunct="1">
              <a:buFont typeface="Wingdings 2" panose="05020102010507070707" pitchFamily="18" charset="2"/>
              <a:buNone/>
              <a:defRPr/>
            </a:pPr>
            <a:r>
              <a:rPr lang="en-US" altLang="en-US" sz="1900" dirty="0">
                <a:solidFill>
                  <a:srgbClr val="00BF00"/>
                </a:solidFill>
                <a:latin typeface="Lucida Console" pitchFamily="49" charset="0"/>
              </a:rPr>
              <a:t>	/* This is a traditional comment. It</a:t>
            </a:r>
            <a:br>
              <a:rPr lang="en-US" altLang="en-US" sz="1900" dirty="0">
                <a:solidFill>
                  <a:srgbClr val="00BF00"/>
                </a:solidFill>
                <a:latin typeface="Lucida Console" pitchFamily="49" charset="0"/>
              </a:rPr>
            </a:br>
            <a:r>
              <a:rPr lang="en-US" altLang="en-US" sz="1900" dirty="0">
                <a:solidFill>
                  <a:srgbClr val="00BF00"/>
                </a:solidFill>
                <a:latin typeface="Lucida Console" pitchFamily="49" charset="0"/>
              </a:rPr>
              <a:t>   can be split over multiple lines */</a:t>
            </a:r>
          </a:p>
          <a:p>
            <a:pPr lvl="1" eaLnBrk="1" hangingPunct="1">
              <a:defRPr/>
            </a:pPr>
            <a:r>
              <a:rPr lang="en-US" altLang="en-US" sz="2100" dirty="0">
                <a:solidFill>
                  <a:srgbClr val="000000"/>
                </a:solidFill>
                <a:latin typeface="Times New Roman" pitchFamily="18" charset="0"/>
              </a:rPr>
              <a:t>This type of comment begins with </a:t>
            </a:r>
            <a:r>
              <a:rPr lang="en-US" altLang="en-US" sz="2100" dirty="0">
                <a:solidFill>
                  <a:srgbClr val="0000FF"/>
                </a:solidFill>
                <a:latin typeface="Times New Roman" pitchFamily="18" charset="0"/>
              </a:rPr>
              <a:t>/*</a:t>
            </a:r>
            <a:r>
              <a:rPr lang="en-US" altLang="en-US" sz="2100" dirty="0">
                <a:solidFill>
                  <a:srgbClr val="000000"/>
                </a:solidFill>
                <a:latin typeface="Times New Roman" pitchFamily="18" charset="0"/>
              </a:rPr>
              <a:t> and ends with </a:t>
            </a:r>
            <a:r>
              <a:rPr lang="en-US" altLang="en-US" sz="2100" dirty="0">
                <a:solidFill>
                  <a:srgbClr val="0000FF"/>
                </a:solidFill>
                <a:latin typeface="Times New Roman" pitchFamily="18" charset="0"/>
              </a:rPr>
              <a:t>*/</a:t>
            </a:r>
            <a:r>
              <a:rPr lang="en-US" altLang="en-US" sz="2100" dirty="0">
                <a:solidFill>
                  <a:srgbClr val="000000"/>
                </a:solidFill>
                <a:latin typeface="Times New Roman" pitchFamily="18" charset="0"/>
              </a:rPr>
              <a:t>. </a:t>
            </a:r>
          </a:p>
          <a:p>
            <a:pPr lvl="1" eaLnBrk="1" hangingPunct="1">
              <a:defRPr/>
            </a:pPr>
            <a:r>
              <a:rPr lang="en-US" altLang="en-US" sz="2100" dirty="0">
                <a:solidFill>
                  <a:srgbClr val="000000"/>
                </a:solidFill>
                <a:latin typeface="Times New Roman" pitchFamily="18" charset="0"/>
              </a:rPr>
              <a:t>All text between the delimiters is ignored by the compiler.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solidFill>
                  <a:srgbClr val="24B5A1"/>
                </a:solidFill>
                <a:latin typeface="Arial"/>
              </a:rPr>
              <a:t>2.2  </a:t>
            </a:r>
            <a:r>
              <a:rPr lang="en-US" dirty="0">
                <a:solidFill>
                  <a:srgbClr val="3380E6"/>
                </a:solidFill>
                <a:latin typeface="Arial"/>
              </a:rPr>
              <a:t>Your First Program in Java: Printing a Line of Text (Cont.)</a:t>
            </a:r>
          </a:p>
        </p:txBody>
      </p:sp>
      <p:sp>
        <p:nvSpPr>
          <p:cNvPr id="22531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Javadoc comments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Delimited by </a:t>
            </a:r>
            <a:r>
              <a:rPr lang="en-US" altLang="en-US">
                <a:solidFill>
                  <a:srgbClr val="0000FF"/>
                </a:solidFill>
                <a:latin typeface="LucidaSansTypewriter" pitchFamily="49" charset="0"/>
              </a:rPr>
              <a:t>/**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and </a:t>
            </a:r>
            <a:r>
              <a:rPr lang="en-US" altLang="en-US">
                <a:solidFill>
                  <a:srgbClr val="0000FF"/>
                </a:solidFill>
                <a:latin typeface="LucidaSansTypewriter" pitchFamily="49" charset="0"/>
              </a:rPr>
              <a:t>*/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. 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All text between the Javadoc comment delimiters is ignored by the compiler. 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Enable you to embed program documentation directly in your programs. 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The </a:t>
            </a:r>
            <a:r>
              <a:rPr lang="en-US" altLang="en-US">
                <a:solidFill>
                  <a:srgbClr val="0000FF"/>
                </a:solidFill>
                <a:latin typeface="LucidaSansTypewriter" pitchFamily="49" charset="0"/>
              </a:rPr>
              <a:t>javadoc</a:t>
            </a:r>
            <a:r>
              <a:rPr lang="en-US" altLang="en-US">
                <a:solidFill>
                  <a:srgbClr val="0000FF"/>
                </a:solidFill>
                <a:latin typeface="Times New Roman" panose="02020603050405020304" pitchFamily="18" charset="0"/>
              </a:rPr>
              <a:t> utility program</a:t>
            </a:r>
            <a:r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t> (online Appendix G) reads Javadoc comments and uses them to prepare program documentation in HTML format.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1" descr="jhtp_02_IntroToApplications_Page_06"/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2463"/>
            <a:ext cx="9144000" cy="55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Copyright 1992-2015 by Pearson Education, Inc. All Rights Reserved.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1" descr="slides01_Page_24"/>
          <p:cNvPicPr>
            <a:picLocks noGrp="1" noChangeAspect="1"/>
          </p:cNvPicPr>
          <p:nvPr isPhoto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2463"/>
            <a:ext cx="9144000" cy="5551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©1992-2015 by Pearson Education, Inc. All Rights Reserved.</a:t>
            </a:r>
          </a:p>
        </p:txBody>
      </p:sp>
      <p:pic>
        <p:nvPicPr>
          <p:cNvPr id="25604" name="Picture 1" descr="jhtp_02_IntroToApplications_Page_07"/>
          <p:cNvPicPr>
            <a:picLocks noGrp="1" noChangeAspect="1"/>
          </p:cNvPicPr>
          <p:nvPr isPhoto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966"/>
          <a:stretch>
            <a:fillRect/>
          </a:stretch>
        </p:blipFill>
        <p:spPr bwMode="auto">
          <a:xfrm>
            <a:off x="36513" y="3657600"/>
            <a:ext cx="9144000" cy="2166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2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3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4.xml><?xml version="1.0" encoding="utf-8"?>
<a:themeOverride xmlns:a="http://schemas.openxmlformats.org/drawingml/2006/main">
  <a:clrScheme name="Concourse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DeitelPowerPointTemplate</Template>
  <TotalTime>4826</TotalTime>
  <Words>2202</Words>
  <Application>Microsoft Office PowerPoint</Application>
  <PresentationFormat>On-screen Show (4:3)</PresentationFormat>
  <Paragraphs>320</Paragraphs>
  <Slides>53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5" baseType="lpstr">
      <vt:lpstr>Arial</vt:lpstr>
      <vt:lpstr>Calibri</vt:lpstr>
      <vt:lpstr>Goudy Sans Medium</vt:lpstr>
      <vt:lpstr>Lucida Console</vt:lpstr>
      <vt:lpstr>Lucida Sans Unicode</vt:lpstr>
      <vt:lpstr>LucidaSansTypewriter</vt:lpstr>
      <vt:lpstr>Times New Roman</vt:lpstr>
      <vt:lpstr>Verdana</vt:lpstr>
      <vt:lpstr>Wingdings</vt:lpstr>
      <vt:lpstr>Wingdings 2</vt:lpstr>
      <vt:lpstr>Wingdings 3</vt:lpstr>
      <vt:lpstr>Concourse</vt:lpstr>
      <vt:lpstr>Fundamentals of Java Programs, Input/Output, Variables, and Arithmetic</vt:lpstr>
      <vt:lpstr>References &amp; Reading</vt:lpstr>
      <vt:lpstr>Outline</vt:lpstr>
      <vt:lpstr>2.1  Introduction</vt:lpstr>
      <vt:lpstr>2.2  Your First Program in Java: Printing a Line of Text</vt:lpstr>
      <vt:lpstr>2.2  Your First Program in Java: Printing a Line of Text (Cont.)</vt:lpstr>
      <vt:lpstr>2.2  Your First Program in Java: Printing a Line of Text (Cont.)</vt:lpstr>
      <vt:lpstr>PowerPoint Presentation</vt:lpstr>
      <vt:lpstr>PowerPoint Presentation</vt:lpstr>
      <vt:lpstr>2.2  Your First Program in Java: Printing a Line of Text (Cont.)</vt:lpstr>
      <vt:lpstr>2.2  Your First Program in Java: Printing a Line of Text (Cont.)</vt:lpstr>
      <vt:lpstr>2.2  Your First Program in Java: Printing a Line of Text (Cont.)</vt:lpstr>
      <vt:lpstr>2.2  Your First Program in Java: Printing a Line of Text (Cont.)</vt:lpstr>
      <vt:lpstr>2.2  Your First Program in Java: Printing a Line of Text (Cont.)</vt:lpstr>
      <vt:lpstr>PowerPoint Presentation</vt:lpstr>
      <vt:lpstr>2.2  Your First Program in Java: Printing a Line of Text (Cont.)</vt:lpstr>
      <vt:lpstr>PowerPoint Presentation</vt:lpstr>
      <vt:lpstr>2.2  Your First Program in Java: Printing a Line of Text (Cont.)</vt:lpstr>
      <vt:lpstr>PowerPoint Presentation</vt:lpstr>
      <vt:lpstr>2.2  Your First Program in Java: Printing a Line of Text (Cont.)</vt:lpstr>
      <vt:lpstr>2.3  Modifying Your First Java Program</vt:lpstr>
      <vt:lpstr>PowerPoint Presentation</vt:lpstr>
      <vt:lpstr>2.3  Modifying Your First Java Program (Cont.)</vt:lpstr>
      <vt:lpstr>PowerPoint Presentation</vt:lpstr>
      <vt:lpstr>2.4  Displaying Text with printf </vt:lpstr>
      <vt:lpstr>PowerPoint Presentation</vt:lpstr>
      <vt:lpstr>2.5  Another Application: Adding Integers</vt:lpstr>
      <vt:lpstr>PowerPoint Presentation</vt:lpstr>
      <vt:lpstr>2.5.1  import Declarations  </vt:lpstr>
      <vt:lpstr>PowerPoint Presentation</vt:lpstr>
      <vt:lpstr>2.5.3  Declaring and Creating a Scanner to Obtain User Input from the Keyboard</vt:lpstr>
      <vt:lpstr>2.5.4  Declaring Variables to Store Integers</vt:lpstr>
      <vt:lpstr>PowerPoint Presentation</vt:lpstr>
      <vt:lpstr>2.5.5  Prompting the User for Input</vt:lpstr>
      <vt:lpstr>2.5.6  Obtaining an int as Input from the User</vt:lpstr>
      <vt:lpstr>2.5  Another Application: Adding Integers (Cont.)</vt:lpstr>
      <vt:lpstr>2.5.9  Displaying the Result of the Calculation</vt:lpstr>
      <vt:lpstr>2.6  Memory Concepts</vt:lpstr>
      <vt:lpstr>PowerPoint Presentation</vt:lpstr>
      <vt:lpstr>2.7  Arithmetic</vt:lpstr>
      <vt:lpstr>2.7  Arithmetic (Cont.)</vt:lpstr>
      <vt:lpstr>2.7  Arithmetic (Cont.)</vt:lpstr>
      <vt:lpstr>PowerPoint Presentation</vt:lpstr>
      <vt:lpstr>3.11  Compound Assignment Operators</vt:lpstr>
      <vt:lpstr>3.12  Increment and Decrement Operators</vt:lpstr>
      <vt:lpstr>PowerPoint Presentation</vt:lpstr>
      <vt:lpstr>PowerPoint Presentation</vt:lpstr>
      <vt:lpstr>PowerPoint Presentation</vt:lpstr>
      <vt:lpstr>Appendix</vt:lpstr>
      <vt:lpstr>2.2  Your First Program in Java: Printing a Line of Text (Cont.)</vt:lpstr>
      <vt:lpstr>PowerPoint Presentation</vt:lpstr>
      <vt:lpstr>PowerPoint Presentation</vt:lpstr>
      <vt:lpstr>2.2  Your First Program in Java: Printing a Line of Text (Cont.)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2 Introduction to  Classes and Objects</dc:title>
  <dc:creator>paul</dc:creator>
  <cp:lastModifiedBy>Mohamed Foued Sriti</cp:lastModifiedBy>
  <cp:revision>73</cp:revision>
  <dcterms:created xsi:type="dcterms:W3CDTF">2009-05-06T19:13:02Z</dcterms:created>
  <dcterms:modified xsi:type="dcterms:W3CDTF">2016-09-24T19:32:48Z</dcterms:modified>
</cp:coreProperties>
</file>

<file path=docProps/thumbnail.jpeg>
</file>